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69" r:id="rId5"/>
    <p:sldId id="284" r:id="rId6"/>
    <p:sldId id="285" r:id="rId7"/>
    <p:sldId id="287" r:id="rId8"/>
    <p:sldId id="286" r:id="rId9"/>
    <p:sldId id="265" r:id="rId10"/>
    <p:sldId id="289" r:id="rId11"/>
    <p:sldId id="288" r:id="rId12"/>
    <p:sldId id="290" r:id="rId13"/>
    <p:sldId id="271" r:id="rId14"/>
    <p:sldId id="264" r:id="rId15"/>
    <p:sldId id="280" r:id="rId16"/>
    <p:sldId id="281" r:id="rId17"/>
    <p:sldId id="282" r:id="rId18"/>
    <p:sldId id="283" r:id="rId19"/>
    <p:sldId id="260" r:id="rId20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A1C6"/>
    <a:srgbClr val="136198"/>
    <a:srgbClr val="5DA156"/>
    <a:srgbClr val="EECF33"/>
    <a:srgbClr val="E5AC3C"/>
    <a:srgbClr val="D5393C"/>
    <a:srgbClr val="1D6766"/>
    <a:srgbClr val="F5BB7B"/>
    <a:srgbClr val="ECE54F"/>
    <a:srgbClr val="6142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 autoAdjust="0"/>
    <p:restoredTop sz="94650" autoAdjust="0"/>
  </p:normalViewPr>
  <p:slideViewPr>
    <p:cSldViewPr>
      <p:cViewPr varScale="1">
        <p:scale>
          <a:sx n="92" d="100"/>
          <a:sy n="92" d="100"/>
        </p:scale>
        <p:origin x="756" y="9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jpg>
</file>

<file path=ppt/media/image29.png>
</file>

<file path=ppt/media/image3.png>
</file>

<file path=ppt/media/image30.png>
</file>

<file path=ppt/media/image31.jpeg>
</file>

<file path=ppt/media/image32.jpg>
</file>

<file path=ppt/media/image33.jp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BC7C30-895B-4974-8A60-19541C82F6B3}" type="datetimeFigureOut">
              <a:rPr lang="en-US" smtClean="0"/>
              <a:pPr/>
              <a:t>4/12/2017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C1CD97-E9EA-4E82-9539-BE60926ECBB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46635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C1CD97-E9EA-4E82-9539-BE60926ECBB9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22489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C1CD97-E9EA-4E82-9539-BE60926ECBB9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52986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C1CD97-E9EA-4E82-9539-BE60926ECBB9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42595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C1CD97-E9EA-4E82-9539-BE60926ECBB9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0121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C1CD97-E9EA-4E82-9539-BE60926ECBB9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2590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C8B01-B15C-4B92-AA4C-045722D7B210}" type="datetimeFigureOut">
              <a:rPr lang="en-US" smtClean="0"/>
              <a:pPr/>
              <a:t>4/12/2017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8A23F-A93F-400B-92A9-5DE2DC36D17A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C8B01-B15C-4B92-AA4C-045722D7B210}" type="datetimeFigureOut">
              <a:rPr lang="en-US" smtClean="0"/>
              <a:pPr/>
              <a:t>4/12/2017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8A23F-A93F-400B-92A9-5DE2DC36D17A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C8B01-B15C-4B92-AA4C-045722D7B210}" type="datetimeFigureOut">
              <a:rPr lang="en-US" smtClean="0"/>
              <a:pPr/>
              <a:t>4/12/2017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8A23F-A93F-400B-92A9-5DE2DC36D17A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C8B01-B15C-4B92-AA4C-045722D7B210}" type="datetimeFigureOut">
              <a:rPr lang="en-US" smtClean="0"/>
              <a:pPr/>
              <a:t>4/12/2017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8A23F-A93F-400B-92A9-5DE2DC36D17A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C8B01-B15C-4B92-AA4C-045722D7B210}" type="datetimeFigureOut">
              <a:rPr lang="en-US" smtClean="0"/>
              <a:pPr/>
              <a:t>4/12/2017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8A23F-A93F-400B-92A9-5DE2DC36D17A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C8B01-B15C-4B92-AA4C-045722D7B210}" type="datetimeFigureOut">
              <a:rPr lang="en-US" smtClean="0"/>
              <a:pPr/>
              <a:t>4/12/2017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8A23F-A93F-400B-92A9-5DE2DC36D17A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C8B01-B15C-4B92-AA4C-045722D7B210}" type="datetimeFigureOut">
              <a:rPr lang="en-US" smtClean="0"/>
              <a:pPr/>
              <a:t>4/12/2017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8A23F-A93F-400B-92A9-5DE2DC36D17A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C8B01-B15C-4B92-AA4C-045722D7B210}" type="datetimeFigureOut">
              <a:rPr lang="en-US" smtClean="0"/>
              <a:pPr/>
              <a:t>4/12/2017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8A23F-A93F-400B-92A9-5DE2DC36D17A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C8B01-B15C-4B92-AA4C-045722D7B210}" type="datetimeFigureOut">
              <a:rPr lang="en-US" smtClean="0"/>
              <a:pPr/>
              <a:t>4/12/2017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C8B01-B15C-4B92-AA4C-045722D7B210}" type="datetimeFigureOut">
              <a:rPr lang="en-US" smtClean="0"/>
              <a:pPr/>
              <a:t>4/12/2017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8A23F-A93F-400B-92A9-5DE2DC36D17A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C8B01-B15C-4B92-AA4C-045722D7B210}" type="datetimeFigureOut">
              <a:rPr lang="en-US" smtClean="0"/>
              <a:pPr/>
              <a:t>4/12/2017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8A23F-A93F-400B-92A9-5DE2DC36D17A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5C8B01-B15C-4B92-AA4C-045722D7B210}" type="datetimeFigureOut">
              <a:rPr lang="en-US" smtClean="0"/>
              <a:pPr/>
              <a:t>4/12/2017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88A23F-A93F-400B-92A9-5DE2DC36D17A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3.jpg"/><Relationship Id="rId5" Type="http://schemas.openxmlformats.org/officeDocument/2006/relationships/image" Target="../media/image32.jpg"/><Relationship Id="rId4" Type="http://schemas.openxmlformats.org/officeDocument/2006/relationships/image" Target="../media/image31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icon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361950"/>
            <a:ext cx="7644012" cy="3602525"/>
          </a:xfrm>
          <a:prstGeom prst="rect">
            <a:avLst/>
          </a:prstGeom>
        </p:spPr>
      </p:pic>
      <p:pic>
        <p:nvPicPr>
          <p:cNvPr id="5" name="Picture 4" descr="clou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4835" y="1200150"/>
            <a:ext cx="4774330" cy="275251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206076" y="2139702"/>
            <a:ext cx="2755860" cy="374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zh-CN" altLang="en-US" sz="3200" b="1" dirty="0" smtClean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小学生养成记</a:t>
            </a:r>
            <a:endParaRPr lang="en-US" sz="3200" b="1" dirty="0">
              <a:solidFill>
                <a:schemeClr val="bg1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3328308" y="2537215"/>
            <a:ext cx="1828800" cy="1588"/>
          </a:xfrm>
          <a:prstGeom prst="line">
            <a:avLst/>
          </a:prstGeom>
          <a:ln w="19050" cmpd="sng">
            <a:solidFill>
              <a:srgbClr val="ECE54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5184324" y="2537215"/>
            <a:ext cx="640080" cy="1588"/>
          </a:xfrm>
          <a:prstGeom prst="line">
            <a:avLst/>
          </a:prstGeom>
          <a:ln w="19050" cmpd="sng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323528" y="330495"/>
            <a:ext cx="13681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小学生养成记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234516" y="2570258"/>
            <a:ext cx="27776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成员：赵安琪、崔佳丽、张津玮</a:t>
            </a:r>
            <a:endParaRPr lang="zh-CN" altLang="en-US" sz="1400" dirty="0">
              <a:solidFill>
                <a:schemeClr val="bg1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725712" y="2901481"/>
            <a:ext cx="16925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指导教师：柏宏权</a:t>
            </a:r>
            <a:endParaRPr lang="zh-CN" altLang="en-US" sz="1400" dirty="0">
              <a:solidFill>
                <a:schemeClr val="bg1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757940" y="4803998"/>
            <a:ext cx="1296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南京师范大学</a:t>
            </a:r>
            <a:endParaRPr lang="zh-CN" altLang="en-US" sz="1400" dirty="0">
              <a:solidFill>
                <a:schemeClr val="bg1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115616" y="1211128"/>
            <a:ext cx="6926034" cy="609600"/>
            <a:chOff x="1270908" y="1208314"/>
            <a:chExt cx="6926034" cy="609600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1270908" y="1428750"/>
              <a:ext cx="3048000" cy="1588"/>
            </a:xfrm>
            <a:prstGeom prst="line">
              <a:avLst/>
            </a:prstGeom>
            <a:ln w="12700">
              <a:solidFill>
                <a:srgbClr val="5DA15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/>
            <p:nvPr/>
          </p:nvCxnSpPr>
          <p:spPr>
            <a:xfrm>
              <a:off x="1270908" y="1472294"/>
              <a:ext cx="3048000" cy="1588"/>
            </a:xfrm>
            <a:prstGeom prst="line">
              <a:avLst/>
            </a:prstGeom>
            <a:ln w="12700">
              <a:solidFill>
                <a:srgbClr val="5DA15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5148942" y="1428750"/>
              <a:ext cx="3048000" cy="1588"/>
            </a:xfrm>
            <a:prstGeom prst="line">
              <a:avLst/>
            </a:prstGeom>
            <a:ln w="12700">
              <a:solidFill>
                <a:srgbClr val="5DA15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5148942" y="1472294"/>
              <a:ext cx="3048000" cy="1588"/>
            </a:xfrm>
            <a:prstGeom prst="line">
              <a:avLst/>
            </a:prstGeom>
            <a:ln w="12700">
              <a:solidFill>
                <a:srgbClr val="5DA15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9" name="Picture 8" descr="yellow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41776" y="1208314"/>
              <a:ext cx="586740" cy="609600"/>
            </a:xfrm>
            <a:prstGeom prst="rect">
              <a:avLst/>
            </a:prstGeom>
          </p:spPr>
        </p:pic>
      </p:grpSp>
      <p:sp>
        <p:nvSpPr>
          <p:cNvPr id="10" name="TextBox 9"/>
          <p:cNvSpPr txBox="1"/>
          <p:nvPr/>
        </p:nvSpPr>
        <p:spPr>
          <a:xfrm>
            <a:off x="1372791" y="771550"/>
            <a:ext cx="55816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solidFill>
                  <a:srgbClr val="5DA156"/>
                </a:solidFill>
                <a:latin typeface="Myriad Pro" pitchFamily="34" charset="0"/>
              </a:rPr>
              <a:t>项目主要功能</a:t>
            </a:r>
            <a:endParaRPr lang="en-US" sz="3200" b="1" dirty="0">
              <a:solidFill>
                <a:srgbClr val="E5AC3C"/>
              </a:solidFill>
              <a:latin typeface="Myriad Pro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372791" y="1802561"/>
            <a:ext cx="6048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特色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  <a:p>
            <a:r>
              <a:rPr lang="zh-CN" altLang="en-US" b="1" dirty="0">
                <a:latin typeface="+mn-ea"/>
              </a:rPr>
              <a:t>（</a:t>
            </a:r>
            <a:r>
              <a:rPr lang="en-US" altLang="zh-CN" b="1" dirty="0">
                <a:latin typeface="+mn-ea"/>
              </a:rPr>
              <a:t>1</a:t>
            </a:r>
            <a:r>
              <a:rPr lang="zh-CN" altLang="en-US" b="1" dirty="0">
                <a:latin typeface="+mn-ea"/>
              </a:rPr>
              <a:t>）原创性：所有动画均由成员先根据调研结果与幼儿心理先设计出脚本，再一帧帧绘制并配音。未来更多动画将会在版本的更新中持续加入。</a:t>
            </a:r>
          </a:p>
          <a:p>
            <a:r>
              <a:rPr lang="zh-CN" altLang="en-US" b="1" dirty="0">
                <a:latin typeface="+mn-ea"/>
              </a:rPr>
              <a:t>（</a:t>
            </a:r>
            <a:r>
              <a:rPr lang="en-US" altLang="zh-CN" b="1" dirty="0">
                <a:latin typeface="+mn-ea"/>
              </a:rPr>
              <a:t>2</a:t>
            </a:r>
            <a:r>
              <a:rPr lang="zh-CN" altLang="en-US" b="1" dirty="0">
                <a:latin typeface="+mn-ea"/>
              </a:rPr>
              <a:t>）趣味性：采用动画形式吸引幼儿用户的注意力；以主人公“贝贝”的视角提问，增强用户的主观带入感；针对用户的低龄性质，减少文字使用，判断题均以图片形式体现，辅助语音提示。</a:t>
            </a:r>
          </a:p>
        </p:txBody>
      </p:sp>
      <p:sp>
        <p:nvSpPr>
          <p:cNvPr id="13" name="矩形 12"/>
          <p:cNvSpPr/>
          <p:nvPr/>
        </p:nvSpPr>
        <p:spPr>
          <a:xfrm>
            <a:off x="323528" y="319757"/>
            <a:ext cx="12618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小学生养成记</a:t>
            </a:r>
          </a:p>
        </p:txBody>
      </p:sp>
      <p:pic>
        <p:nvPicPr>
          <p:cNvPr id="14" name="Picture 10" descr="conclusio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9531" y="361269"/>
            <a:ext cx="1215518" cy="1230163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7757940" y="4803998"/>
            <a:ext cx="1296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南京师范大学</a:t>
            </a:r>
            <a:endParaRPr lang="zh-CN" altLang="en-US" sz="1400" dirty="0">
              <a:solidFill>
                <a:schemeClr val="bg1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26425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115616" y="1026046"/>
            <a:ext cx="6926034" cy="609600"/>
            <a:chOff x="1270908" y="1208314"/>
            <a:chExt cx="6926034" cy="609600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1270908" y="1428750"/>
              <a:ext cx="3048000" cy="1588"/>
            </a:xfrm>
            <a:prstGeom prst="line">
              <a:avLst/>
            </a:prstGeom>
            <a:ln w="12700">
              <a:solidFill>
                <a:srgbClr val="5DA15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/>
            <p:nvPr/>
          </p:nvCxnSpPr>
          <p:spPr>
            <a:xfrm>
              <a:off x="1270908" y="1472294"/>
              <a:ext cx="3048000" cy="1588"/>
            </a:xfrm>
            <a:prstGeom prst="line">
              <a:avLst/>
            </a:prstGeom>
            <a:ln w="12700">
              <a:solidFill>
                <a:srgbClr val="5DA15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5148942" y="1428750"/>
              <a:ext cx="3048000" cy="1588"/>
            </a:xfrm>
            <a:prstGeom prst="line">
              <a:avLst/>
            </a:prstGeom>
            <a:ln w="12700">
              <a:solidFill>
                <a:srgbClr val="5DA15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5148942" y="1472294"/>
              <a:ext cx="3048000" cy="1588"/>
            </a:xfrm>
            <a:prstGeom prst="line">
              <a:avLst/>
            </a:prstGeom>
            <a:ln w="12700">
              <a:solidFill>
                <a:srgbClr val="5DA15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9" name="Picture 8" descr="yellow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41776" y="1208314"/>
              <a:ext cx="586740" cy="609600"/>
            </a:xfrm>
            <a:prstGeom prst="rect">
              <a:avLst/>
            </a:prstGeom>
          </p:spPr>
        </p:pic>
      </p:grpSp>
      <p:sp>
        <p:nvSpPr>
          <p:cNvPr id="10" name="TextBox 9"/>
          <p:cNvSpPr txBox="1"/>
          <p:nvPr/>
        </p:nvSpPr>
        <p:spPr>
          <a:xfrm>
            <a:off x="1372791" y="586468"/>
            <a:ext cx="55816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solidFill>
                  <a:srgbClr val="5DA156"/>
                </a:solidFill>
                <a:latin typeface="Myriad Pro" pitchFamily="34" charset="0"/>
              </a:rPr>
              <a:t>项目主要功能</a:t>
            </a:r>
            <a:endParaRPr lang="en-US" sz="3200" b="1" dirty="0">
              <a:solidFill>
                <a:srgbClr val="E5AC3C"/>
              </a:solidFill>
              <a:latin typeface="Myriad Pro" pitchFamily="34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323528" y="319757"/>
            <a:ext cx="12618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小学生养成记</a:t>
            </a:r>
          </a:p>
        </p:txBody>
      </p:sp>
      <p:pic>
        <p:nvPicPr>
          <p:cNvPr id="14" name="Picture 10" descr="conclusio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9531" y="361269"/>
            <a:ext cx="1215518" cy="1230163"/>
          </a:xfrm>
          <a:prstGeom prst="rect">
            <a:avLst/>
          </a:prstGeom>
        </p:spPr>
      </p:pic>
      <p:sp>
        <p:nvSpPr>
          <p:cNvPr id="15" name="菱形 14"/>
          <p:cNvSpPr/>
          <p:nvPr/>
        </p:nvSpPr>
        <p:spPr>
          <a:xfrm>
            <a:off x="3042795" y="1635811"/>
            <a:ext cx="3041373" cy="3014607"/>
          </a:xfrm>
          <a:prstGeom prst="diamond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/>
          </a:p>
        </p:txBody>
      </p:sp>
      <p:sp>
        <p:nvSpPr>
          <p:cNvPr id="16" name="圆角矩形 15"/>
          <p:cNvSpPr/>
          <p:nvPr/>
        </p:nvSpPr>
        <p:spPr>
          <a:xfrm>
            <a:off x="3236750" y="1874968"/>
            <a:ext cx="1267817" cy="1219250"/>
          </a:xfrm>
          <a:prstGeom prst="roundRect">
            <a:avLst/>
          </a:prstGeom>
          <a:solidFill>
            <a:srgbClr val="4E8858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/>
          </a:p>
        </p:txBody>
      </p:sp>
      <p:sp>
        <p:nvSpPr>
          <p:cNvPr id="17" name="圆角矩形 16"/>
          <p:cNvSpPr/>
          <p:nvPr/>
        </p:nvSpPr>
        <p:spPr>
          <a:xfrm>
            <a:off x="4604360" y="1859449"/>
            <a:ext cx="1219044" cy="1214954"/>
          </a:xfrm>
          <a:prstGeom prst="roundRect">
            <a:avLst/>
          </a:prstGeom>
          <a:solidFill>
            <a:srgbClr val="73C09C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/>
          </a:p>
        </p:txBody>
      </p:sp>
      <p:sp>
        <p:nvSpPr>
          <p:cNvPr id="18" name="圆角矩形 17"/>
          <p:cNvSpPr/>
          <p:nvPr/>
        </p:nvSpPr>
        <p:spPr>
          <a:xfrm>
            <a:off x="3235900" y="3165249"/>
            <a:ext cx="1264127" cy="1157904"/>
          </a:xfrm>
          <a:prstGeom prst="roundRect">
            <a:avLst/>
          </a:prstGeom>
          <a:solidFill>
            <a:srgbClr val="ACBA85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/>
          </a:p>
        </p:txBody>
      </p:sp>
      <p:sp>
        <p:nvSpPr>
          <p:cNvPr id="19" name="圆角矩形 18"/>
          <p:cNvSpPr/>
          <p:nvPr/>
        </p:nvSpPr>
        <p:spPr>
          <a:xfrm>
            <a:off x="4595633" y="3165066"/>
            <a:ext cx="1219044" cy="1157904"/>
          </a:xfrm>
          <a:prstGeom prst="roundRect">
            <a:avLst/>
          </a:prstGeom>
          <a:solidFill>
            <a:srgbClr val="CDB97A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/>
          </a:p>
        </p:txBody>
      </p:sp>
      <p:sp>
        <p:nvSpPr>
          <p:cNvPr id="20" name="文本框 16"/>
          <p:cNvSpPr txBox="1">
            <a:spLocks noChangeArrowheads="1"/>
          </p:cNvSpPr>
          <p:nvPr/>
        </p:nvSpPr>
        <p:spPr bwMode="auto">
          <a:xfrm>
            <a:off x="651125" y="1867018"/>
            <a:ext cx="2434357" cy="932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30000"/>
              </a:lnSpc>
              <a:spcBef>
                <a:spcPct val="0"/>
              </a:spcBef>
              <a:buFontTx/>
              <a:buNone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点击主页地图上的不同建筑物进入视频动画目录界面，点击选择观看。</a:t>
            </a:r>
          </a:p>
        </p:txBody>
      </p:sp>
      <p:sp>
        <p:nvSpPr>
          <p:cNvPr id="21" name="文本框 17"/>
          <p:cNvSpPr txBox="1">
            <a:spLocks noChangeArrowheads="1"/>
          </p:cNvSpPr>
          <p:nvPr/>
        </p:nvSpPr>
        <p:spPr bwMode="auto">
          <a:xfrm>
            <a:off x="646753" y="3382109"/>
            <a:ext cx="2434357" cy="932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每观看完一个动画并正确完成选择题后，可增加成就楼进度。</a:t>
            </a:r>
          </a:p>
        </p:txBody>
      </p:sp>
      <p:sp>
        <p:nvSpPr>
          <p:cNvPr id="22" name="文本框 18"/>
          <p:cNvSpPr txBox="1">
            <a:spLocks noChangeArrowheads="1"/>
          </p:cNvSpPr>
          <p:nvPr/>
        </p:nvSpPr>
        <p:spPr bwMode="auto">
          <a:xfrm>
            <a:off x="6183961" y="1866756"/>
            <a:ext cx="2617445" cy="932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观看视频时，附带对应以图片形式出现的行为正误判断，用户选择，呈现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结果。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19"/>
          <p:cNvSpPr txBox="1">
            <a:spLocks noChangeArrowheads="1"/>
          </p:cNvSpPr>
          <p:nvPr/>
        </p:nvSpPr>
        <p:spPr bwMode="auto">
          <a:xfrm>
            <a:off x="6198952" y="3371877"/>
            <a:ext cx="2434357" cy="932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在成就楼中，每完成一部分内容的学习，可生成分享界面，分享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到各社交平台。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文本框 21"/>
          <p:cNvSpPr txBox="1">
            <a:spLocks noChangeArrowheads="1"/>
          </p:cNvSpPr>
          <p:nvPr/>
        </p:nvSpPr>
        <p:spPr bwMode="auto">
          <a:xfrm>
            <a:off x="3336543" y="2138403"/>
            <a:ext cx="1098532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视频动画观看</a:t>
            </a:r>
          </a:p>
        </p:txBody>
      </p:sp>
      <p:sp>
        <p:nvSpPr>
          <p:cNvPr id="25" name="文本框 22"/>
          <p:cNvSpPr txBox="1">
            <a:spLocks noChangeArrowheads="1"/>
          </p:cNvSpPr>
          <p:nvPr/>
        </p:nvSpPr>
        <p:spPr bwMode="auto">
          <a:xfrm>
            <a:off x="4664616" y="2112983"/>
            <a:ext cx="1098532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正误</a:t>
            </a:r>
            <a:endParaRPr lang="en-US" altLang="zh-CN" sz="20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判断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3"/>
          <p:cNvSpPr txBox="1">
            <a:spLocks noChangeArrowheads="1"/>
          </p:cNvSpPr>
          <p:nvPr/>
        </p:nvSpPr>
        <p:spPr bwMode="auto">
          <a:xfrm>
            <a:off x="3333351" y="3410872"/>
            <a:ext cx="1098532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学习进度记录</a:t>
            </a:r>
          </a:p>
        </p:txBody>
      </p:sp>
      <p:sp>
        <p:nvSpPr>
          <p:cNvPr id="27" name="文本框 24"/>
          <p:cNvSpPr txBox="1">
            <a:spLocks noChangeArrowheads="1"/>
          </p:cNvSpPr>
          <p:nvPr/>
        </p:nvSpPr>
        <p:spPr bwMode="auto">
          <a:xfrm>
            <a:off x="4677144" y="3390075"/>
            <a:ext cx="1098532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学习成果分享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7757940" y="4803998"/>
            <a:ext cx="1296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南京师范大学</a:t>
            </a:r>
            <a:endParaRPr lang="zh-CN" altLang="en-US" sz="1400" dirty="0">
              <a:solidFill>
                <a:schemeClr val="bg1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08909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0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2500"/>
                            </p:stCondLst>
                            <p:childTnLst>
                              <p:par>
                                <p:cTn id="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350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450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/>
      <p:bldP spid="21" grpId="0"/>
      <p:bldP spid="22" grpId="0"/>
      <p:bldP spid="23" grpId="0"/>
      <p:bldP spid="24" grpId="0"/>
      <p:bldP spid="25" grpId="0"/>
      <p:bldP spid="26" grpId="0"/>
      <p:bldP spid="2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115616" y="1026046"/>
            <a:ext cx="6926034" cy="609600"/>
            <a:chOff x="1270908" y="1208314"/>
            <a:chExt cx="6926034" cy="609600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1270908" y="1428750"/>
              <a:ext cx="3048000" cy="1588"/>
            </a:xfrm>
            <a:prstGeom prst="line">
              <a:avLst/>
            </a:prstGeom>
            <a:ln w="12700">
              <a:solidFill>
                <a:srgbClr val="5DA15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/>
            <p:nvPr/>
          </p:nvCxnSpPr>
          <p:spPr>
            <a:xfrm>
              <a:off x="1270908" y="1472294"/>
              <a:ext cx="3048000" cy="1588"/>
            </a:xfrm>
            <a:prstGeom prst="line">
              <a:avLst/>
            </a:prstGeom>
            <a:ln w="12700">
              <a:solidFill>
                <a:srgbClr val="5DA15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5148942" y="1428750"/>
              <a:ext cx="3048000" cy="1588"/>
            </a:xfrm>
            <a:prstGeom prst="line">
              <a:avLst/>
            </a:prstGeom>
            <a:ln w="12700">
              <a:solidFill>
                <a:srgbClr val="5DA15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5148942" y="1472294"/>
              <a:ext cx="3048000" cy="1588"/>
            </a:xfrm>
            <a:prstGeom prst="line">
              <a:avLst/>
            </a:prstGeom>
            <a:ln w="12700">
              <a:solidFill>
                <a:srgbClr val="5DA15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9" name="Picture 8" descr="yellow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41776" y="1208314"/>
              <a:ext cx="586740" cy="609600"/>
            </a:xfrm>
            <a:prstGeom prst="rect">
              <a:avLst/>
            </a:prstGeom>
          </p:spPr>
        </p:pic>
      </p:grpSp>
      <p:sp>
        <p:nvSpPr>
          <p:cNvPr id="10" name="TextBox 9"/>
          <p:cNvSpPr txBox="1"/>
          <p:nvPr/>
        </p:nvSpPr>
        <p:spPr>
          <a:xfrm>
            <a:off x="1372791" y="586468"/>
            <a:ext cx="55816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solidFill>
                  <a:srgbClr val="5DA156"/>
                </a:solidFill>
                <a:latin typeface="Myriad Pro" pitchFamily="34" charset="0"/>
              </a:rPr>
              <a:t>项目主要功能</a:t>
            </a:r>
            <a:endParaRPr lang="en-US" sz="3200" b="1" dirty="0">
              <a:solidFill>
                <a:srgbClr val="E5AC3C"/>
              </a:solidFill>
              <a:latin typeface="Myriad Pro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292080" y="2012532"/>
            <a:ext cx="352839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后台数据记录功能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sz="800" b="1" dirty="0" smtClean="0">
              <a:latin typeface="+mn-ea"/>
            </a:endParaRPr>
          </a:p>
          <a:p>
            <a:r>
              <a:rPr lang="zh-CN" altLang="en-US" b="1" dirty="0" smtClean="0">
                <a:latin typeface="+mn-ea"/>
              </a:rPr>
              <a:t>用户完成情况将传输到在线平台上，开发人员可获取并进行研究，以便为幼小衔接工作提供更有效的建议。</a:t>
            </a:r>
            <a:endParaRPr lang="zh-CN" altLang="en-US" b="1" dirty="0">
              <a:latin typeface="+mn-ea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323528" y="319757"/>
            <a:ext cx="12618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小学生养成记</a:t>
            </a:r>
          </a:p>
        </p:txBody>
      </p:sp>
      <p:pic>
        <p:nvPicPr>
          <p:cNvPr id="14" name="Picture 10" descr="conclusio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9531" y="361269"/>
            <a:ext cx="1215518" cy="1230163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7757940" y="4803998"/>
            <a:ext cx="1296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南京师范大学</a:t>
            </a:r>
            <a:endParaRPr lang="zh-CN" altLang="en-US" sz="1400" dirty="0">
              <a:solidFill>
                <a:schemeClr val="bg1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623" y="1677602"/>
            <a:ext cx="4933449" cy="2585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658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108983" y="1352550"/>
            <a:ext cx="6926034" cy="609600"/>
            <a:chOff x="1270908" y="1208314"/>
            <a:chExt cx="6926034" cy="609600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1270908" y="1428750"/>
              <a:ext cx="3048000" cy="1588"/>
            </a:xfrm>
            <a:prstGeom prst="line">
              <a:avLst/>
            </a:prstGeom>
            <a:ln w="12700">
              <a:solidFill>
                <a:srgbClr val="5DA15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/>
            <p:nvPr/>
          </p:nvCxnSpPr>
          <p:spPr>
            <a:xfrm>
              <a:off x="1270908" y="1472294"/>
              <a:ext cx="3048000" cy="1588"/>
            </a:xfrm>
            <a:prstGeom prst="line">
              <a:avLst/>
            </a:prstGeom>
            <a:ln w="12700">
              <a:solidFill>
                <a:srgbClr val="5DA15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5148942" y="1428750"/>
              <a:ext cx="3048000" cy="1588"/>
            </a:xfrm>
            <a:prstGeom prst="line">
              <a:avLst/>
            </a:prstGeom>
            <a:ln w="12700">
              <a:solidFill>
                <a:srgbClr val="5DA15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5148942" y="1472294"/>
              <a:ext cx="3048000" cy="1588"/>
            </a:xfrm>
            <a:prstGeom prst="line">
              <a:avLst/>
            </a:prstGeom>
            <a:ln w="12700">
              <a:solidFill>
                <a:srgbClr val="5DA15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9" name="Picture 8" descr="yellow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41776" y="1208314"/>
              <a:ext cx="586740" cy="609600"/>
            </a:xfrm>
            <a:prstGeom prst="rect">
              <a:avLst/>
            </a:prstGeom>
          </p:spPr>
        </p:pic>
      </p:grpSp>
      <p:sp>
        <p:nvSpPr>
          <p:cNvPr id="10" name="TextBox 9"/>
          <p:cNvSpPr txBox="1"/>
          <p:nvPr/>
        </p:nvSpPr>
        <p:spPr>
          <a:xfrm>
            <a:off x="1926531" y="907059"/>
            <a:ext cx="22304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solidFill>
                  <a:schemeClr val="accent3">
                    <a:lumMod val="50000"/>
                  </a:schemeClr>
                </a:solidFill>
                <a:latin typeface="Myriad Pro" pitchFamily="34" charset="0"/>
              </a:rPr>
              <a:t>项目展示</a:t>
            </a:r>
            <a:endParaRPr lang="en-US" sz="3200" b="1" dirty="0">
              <a:solidFill>
                <a:schemeClr val="accent3">
                  <a:lumMod val="50000"/>
                </a:schemeClr>
              </a:solidFill>
              <a:latin typeface="Myriad Pro" pitchFamily="34" charset="0"/>
            </a:endParaRPr>
          </a:p>
        </p:txBody>
      </p:sp>
      <p:pic>
        <p:nvPicPr>
          <p:cNvPr id="11" name="Picture 10" descr="together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0391" y="2043302"/>
            <a:ext cx="4605659" cy="1300162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323528" y="319757"/>
            <a:ext cx="12618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小学生养成记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7757940" y="4803998"/>
            <a:ext cx="1296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南京师范大学</a:t>
            </a:r>
            <a:endParaRPr lang="zh-CN" altLang="en-US" sz="1400" dirty="0">
              <a:solidFill>
                <a:schemeClr val="bg1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108983" y="1175657"/>
            <a:ext cx="6926034" cy="609600"/>
            <a:chOff x="1270908" y="1208314"/>
            <a:chExt cx="6926034" cy="609600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1270908" y="1428750"/>
              <a:ext cx="3048000" cy="1588"/>
            </a:xfrm>
            <a:prstGeom prst="line">
              <a:avLst/>
            </a:prstGeom>
            <a:ln w="12700">
              <a:solidFill>
                <a:srgbClr val="5DA15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/>
            <p:nvPr/>
          </p:nvCxnSpPr>
          <p:spPr>
            <a:xfrm>
              <a:off x="1270908" y="1472294"/>
              <a:ext cx="3048000" cy="1588"/>
            </a:xfrm>
            <a:prstGeom prst="line">
              <a:avLst/>
            </a:prstGeom>
            <a:ln w="12700">
              <a:solidFill>
                <a:srgbClr val="5DA15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5148942" y="1428750"/>
              <a:ext cx="3048000" cy="1588"/>
            </a:xfrm>
            <a:prstGeom prst="line">
              <a:avLst/>
            </a:prstGeom>
            <a:ln w="12700">
              <a:solidFill>
                <a:srgbClr val="5DA15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5148942" y="1472294"/>
              <a:ext cx="3048000" cy="1588"/>
            </a:xfrm>
            <a:prstGeom prst="line">
              <a:avLst/>
            </a:prstGeom>
            <a:ln w="12700">
              <a:solidFill>
                <a:srgbClr val="5DA15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9" name="Picture 8" descr="yellow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41776" y="1208314"/>
              <a:ext cx="586740" cy="609600"/>
            </a:xfrm>
            <a:prstGeom prst="rect">
              <a:avLst/>
            </a:prstGeom>
          </p:spPr>
        </p:pic>
      </p:grpSp>
      <p:sp>
        <p:nvSpPr>
          <p:cNvPr id="10" name="TextBox 9"/>
          <p:cNvSpPr txBox="1"/>
          <p:nvPr/>
        </p:nvSpPr>
        <p:spPr>
          <a:xfrm>
            <a:off x="1633505" y="679085"/>
            <a:ext cx="55340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5DA156"/>
                </a:solidFill>
                <a:latin typeface="Myriad Pro" pitchFamily="34" charset="0"/>
              </a:rPr>
              <a:t>项目</a:t>
            </a:r>
            <a:r>
              <a:rPr lang="zh-CN" altLang="en-US" sz="2800" b="1" dirty="0" smtClean="0">
                <a:solidFill>
                  <a:srgbClr val="5DA156"/>
                </a:solidFill>
                <a:latin typeface="Myriad Pro" pitchFamily="34" charset="0"/>
              </a:rPr>
              <a:t>展示</a:t>
            </a:r>
            <a:r>
              <a:rPr lang="en-US" altLang="zh-CN" sz="2800" b="1" dirty="0" smtClean="0">
                <a:solidFill>
                  <a:srgbClr val="5DA156"/>
                </a:solidFill>
                <a:latin typeface="Myriad Pro" pitchFamily="34" charset="0"/>
              </a:rPr>
              <a:t>——</a:t>
            </a:r>
            <a:r>
              <a:rPr lang="zh-CN" altLang="en-US" sz="2800" b="1" dirty="0" smtClean="0">
                <a:solidFill>
                  <a:srgbClr val="5DA156"/>
                </a:solidFill>
                <a:latin typeface="Myriad Pro" pitchFamily="34" charset="0"/>
              </a:rPr>
              <a:t>欢迎动画</a:t>
            </a:r>
            <a:endParaRPr lang="en-US" sz="2800" b="1" dirty="0">
              <a:solidFill>
                <a:srgbClr val="E5AC3C"/>
              </a:solidFill>
              <a:latin typeface="Myriad Pro" pitchFamily="34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323528" y="319757"/>
            <a:ext cx="12618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小学生养成记</a:t>
            </a: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7784" y="1785257"/>
            <a:ext cx="4033248" cy="2389408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7757940" y="4803998"/>
            <a:ext cx="1296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南京师范大学</a:t>
            </a:r>
            <a:endParaRPr lang="zh-CN" altLang="en-US" sz="1400" dirty="0">
              <a:solidFill>
                <a:schemeClr val="bg1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108983" y="1175657"/>
            <a:ext cx="6926034" cy="609600"/>
            <a:chOff x="1270908" y="1208314"/>
            <a:chExt cx="6926034" cy="609600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1270908" y="1428750"/>
              <a:ext cx="3048000" cy="1588"/>
            </a:xfrm>
            <a:prstGeom prst="line">
              <a:avLst/>
            </a:prstGeom>
            <a:ln w="12700">
              <a:solidFill>
                <a:srgbClr val="5DA15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/>
            <p:nvPr/>
          </p:nvCxnSpPr>
          <p:spPr>
            <a:xfrm>
              <a:off x="1270908" y="1472294"/>
              <a:ext cx="3048000" cy="1588"/>
            </a:xfrm>
            <a:prstGeom prst="line">
              <a:avLst/>
            </a:prstGeom>
            <a:ln w="12700">
              <a:solidFill>
                <a:srgbClr val="5DA15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5148942" y="1428750"/>
              <a:ext cx="3048000" cy="1588"/>
            </a:xfrm>
            <a:prstGeom prst="line">
              <a:avLst/>
            </a:prstGeom>
            <a:ln w="12700">
              <a:solidFill>
                <a:srgbClr val="5DA15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5148942" y="1472294"/>
              <a:ext cx="3048000" cy="1588"/>
            </a:xfrm>
            <a:prstGeom prst="line">
              <a:avLst/>
            </a:prstGeom>
            <a:ln w="12700">
              <a:solidFill>
                <a:srgbClr val="5DA15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9" name="Picture 8" descr="yellow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41776" y="1208314"/>
              <a:ext cx="586740" cy="609600"/>
            </a:xfrm>
            <a:prstGeom prst="rect">
              <a:avLst/>
            </a:prstGeom>
          </p:spPr>
        </p:pic>
      </p:grpSp>
      <p:sp>
        <p:nvSpPr>
          <p:cNvPr id="10" name="TextBox 9"/>
          <p:cNvSpPr txBox="1"/>
          <p:nvPr/>
        </p:nvSpPr>
        <p:spPr>
          <a:xfrm>
            <a:off x="1633505" y="679085"/>
            <a:ext cx="55340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5DA156"/>
                </a:solidFill>
                <a:latin typeface="Myriad Pro" pitchFamily="34" charset="0"/>
              </a:rPr>
              <a:t>项目</a:t>
            </a:r>
            <a:r>
              <a:rPr lang="zh-CN" altLang="en-US" sz="2800" b="1" dirty="0" smtClean="0">
                <a:solidFill>
                  <a:srgbClr val="5DA156"/>
                </a:solidFill>
                <a:latin typeface="Myriad Pro" pitchFamily="34" charset="0"/>
              </a:rPr>
              <a:t>展示</a:t>
            </a:r>
            <a:r>
              <a:rPr lang="en-US" altLang="zh-CN" sz="2800" b="1" dirty="0" smtClean="0">
                <a:solidFill>
                  <a:srgbClr val="5DA156"/>
                </a:solidFill>
                <a:latin typeface="Myriad Pro" pitchFamily="34" charset="0"/>
              </a:rPr>
              <a:t>——</a:t>
            </a:r>
            <a:r>
              <a:rPr lang="zh-CN" altLang="en-US" sz="2800" b="1" dirty="0" smtClean="0">
                <a:solidFill>
                  <a:srgbClr val="5DA156"/>
                </a:solidFill>
                <a:latin typeface="Myriad Pro" pitchFamily="34" charset="0"/>
              </a:rPr>
              <a:t>主界面</a:t>
            </a:r>
            <a:endParaRPr lang="en-US" sz="2800" b="1" dirty="0">
              <a:solidFill>
                <a:srgbClr val="E5AC3C"/>
              </a:solidFill>
              <a:latin typeface="Myriad Pro" pitchFamily="34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323528" y="319757"/>
            <a:ext cx="12618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小学生养成记</a:t>
            </a: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761" y="1756561"/>
            <a:ext cx="4349928" cy="2543382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7757940" y="4803998"/>
            <a:ext cx="1296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南京师范大学</a:t>
            </a:r>
            <a:endParaRPr lang="zh-CN" altLang="en-US" sz="1400" dirty="0">
              <a:solidFill>
                <a:schemeClr val="bg1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53085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108983" y="1175657"/>
            <a:ext cx="6926034" cy="609600"/>
            <a:chOff x="1270908" y="1208314"/>
            <a:chExt cx="6926034" cy="609600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1270908" y="1428750"/>
              <a:ext cx="3048000" cy="1588"/>
            </a:xfrm>
            <a:prstGeom prst="line">
              <a:avLst/>
            </a:prstGeom>
            <a:ln w="12700">
              <a:solidFill>
                <a:srgbClr val="5DA15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/>
            <p:nvPr/>
          </p:nvCxnSpPr>
          <p:spPr>
            <a:xfrm>
              <a:off x="1270908" y="1472294"/>
              <a:ext cx="3048000" cy="1588"/>
            </a:xfrm>
            <a:prstGeom prst="line">
              <a:avLst/>
            </a:prstGeom>
            <a:ln w="12700">
              <a:solidFill>
                <a:srgbClr val="5DA15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5148942" y="1428750"/>
              <a:ext cx="3048000" cy="1588"/>
            </a:xfrm>
            <a:prstGeom prst="line">
              <a:avLst/>
            </a:prstGeom>
            <a:ln w="12700">
              <a:solidFill>
                <a:srgbClr val="5DA15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5148942" y="1472294"/>
              <a:ext cx="3048000" cy="1588"/>
            </a:xfrm>
            <a:prstGeom prst="line">
              <a:avLst/>
            </a:prstGeom>
            <a:ln w="12700">
              <a:solidFill>
                <a:srgbClr val="5DA15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9" name="Picture 8" descr="yellow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41776" y="1208314"/>
              <a:ext cx="586740" cy="609600"/>
            </a:xfrm>
            <a:prstGeom prst="rect">
              <a:avLst/>
            </a:prstGeom>
          </p:spPr>
        </p:pic>
      </p:grpSp>
      <p:sp>
        <p:nvSpPr>
          <p:cNvPr id="10" name="TextBox 9"/>
          <p:cNvSpPr txBox="1"/>
          <p:nvPr/>
        </p:nvSpPr>
        <p:spPr>
          <a:xfrm>
            <a:off x="1633505" y="679085"/>
            <a:ext cx="55340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5DA156"/>
                </a:solidFill>
                <a:latin typeface="Myriad Pro" pitchFamily="34" charset="0"/>
              </a:rPr>
              <a:t>项目</a:t>
            </a:r>
            <a:r>
              <a:rPr lang="zh-CN" altLang="en-US" sz="2800" b="1" dirty="0" smtClean="0">
                <a:solidFill>
                  <a:srgbClr val="5DA156"/>
                </a:solidFill>
                <a:latin typeface="Myriad Pro" pitchFamily="34" charset="0"/>
              </a:rPr>
              <a:t>展示</a:t>
            </a:r>
            <a:r>
              <a:rPr lang="en-US" altLang="zh-CN" sz="2800" b="1" dirty="0" smtClean="0">
                <a:solidFill>
                  <a:srgbClr val="5DA156"/>
                </a:solidFill>
                <a:latin typeface="Myriad Pro" pitchFamily="34" charset="0"/>
              </a:rPr>
              <a:t>——</a:t>
            </a:r>
            <a:r>
              <a:rPr lang="zh-CN" altLang="en-US" sz="2800" b="1" dirty="0" smtClean="0">
                <a:solidFill>
                  <a:srgbClr val="5DA156"/>
                </a:solidFill>
                <a:latin typeface="Myriad Pro" pitchFamily="34" charset="0"/>
              </a:rPr>
              <a:t>播放动画</a:t>
            </a:r>
            <a:endParaRPr lang="en-US" sz="2800" b="1" dirty="0">
              <a:solidFill>
                <a:srgbClr val="E5AC3C"/>
              </a:solidFill>
              <a:latin typeface="Myriad Pro" pitchFamily="34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323528" y="319757"/>
            <a:ext cx="12618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小学生养成记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3768" y="1791719"/>
            <a:ext cx="4176464" cy="2509014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7757940" y="4803998"/>
            <a:ext cx="1296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南京师范大学</a:t>
            </a:r>
            <a:endParaRPr lang="zh-CN" altLang="en-US" sz="1400" dirty="0">
              <a:solidFill>
                <a:schemeClr val="bg1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52740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108983" y="1175657"/>
            <a:ext cx="6926034" cy="609600"/>
            <a:chOff x="1270908" y="1208314"/>
            <a:chExt cx="6926034" cy="609600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1270908" y="1428750"/>
              <a:ext cx="3048000" cy="1588"/>
            </a:xfrm>
            <a:prstGeom prst="line">
              <a:avLst/>
            </a:prstGeom>
            <a:ln w="12700">
              <a:solidFill>
                <a:srgbClr val="5DA15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/>
            <p:nvPr/>
          </p:nvCxnSpPr>
          <p:spPr>
            <a:xfrm>
              <a:off x="1270908" y="1472294"/>
              <a:ext cx="3048000" cy="1588"/>
            </a:xfrm>
            <a:prstGeom prst="line">
              <a:avLst/>
            </a:prstGeom>
            <a:ln w="12700">
              <a:solidFill>
                <a:srgbClr val="5DA15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5148942" y="1428750"/>
              <a:ext cx="3048000" cy="1588"/>
            </a:xfrm>
            <a:prstGeom prst="line">
              <a:avLst/>
            </a:prstGeom>
            <a:ln w="12700">
              <a:solidFill>
                <a:srgbClr val="5DA15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5148942" y="1472294"/>
              <a:ext cx="3048000" cy="1588"/>
            </a:xfrm>
            <a:prstGeom prst="line">
              <a:avLst/>
            </a:prstGeom>
            <a:ln w="12700">
              <a:solidFill>
                <a:srgbClr val="5DA15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9" name="Picture 8" descr="yellow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41776" y="1208314"/>
              <a:ext cx="586740" cy="609600"/>
            </a:xfrm>
            <a:prstGeom prst="rect">
              <a:avLst/>
            </a:prstGeom>
          </p:spPr>
        </p:pic>
      </p:grpSp>
      <p:sp>
        <p:nvSpPr>
          <p:cNvPr id="10" name="TextBox 9"/>
          <p:cNvSpPr txBox="1"/>
          <p:nvPr/>
        </p:nvSpPr>
        <p:spPr>
          <a:xfrm>
            <a:off x="1633505" y="679085"/>
            <a:ext cx="55340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5DA156"/>
                </a:solidFill>
                <a:latin typeface="Myriad Pro" pitchFamily="34" charset="0"/>
              </a:rPr>
              <a:t>项目</a:t>
            </a:r>
            <a:r>
              <a:rPr lang="zh-CN" altLang="en-US" sz="2800" b="1" dirty="0" smtClean="0">
                <a:solidFill>
                  <a:srgbClr val="5DA156"/>
                </a:solidFill>
                <a:latin typeface="Myriad Pro" pitchFamily="34" charset="0"/>
              </a:rPr>
              <a:t>展示</a:t>
            </a:r>
            <a:r>
              <a:rPr lang="en-US" altLang="zh-CN" sz="2800" b="1" dirty="0" smtClean="0">
                <a:solidFill>
                  <a:srgbClr val="5DA156"/>
                </a:solidFill>
                <a:latin typeface="Myriad Pro" pitchFamily="34" charset="0"/>
              </a:rPr>
              <a:t>——</a:t>
            </a:r>
            <a:r>
              <a:rPr lang="zh-CN" altLang="en-US" sz="2800" b="1" dirty="0" smtClean="0">
                <a:solidFill>
                  <a:srgbClr val="5DA156"/>
                </a:solidFill>
                <a:latin typeface="Myriad Pro" pitchFamily="34" charset="0"/>
              </a:rPr>
              <a:t>成就楼</a:t>
            </a:r>
            <a:endParaRPr lang="en-US" sz="2800" b="1" dirty="0">
              <a:solidFill>
                <a:srgbClr val="E5AC3C"/>
              </a:solidFill>
              <a:latin typeface="Myriad Pro" pitchFamily="34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323528" y="319757"/>
            <a:ext cx="12618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小学生养成记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2510" y="1785257"/>
            <a:ext cx="4101422" cy="2462901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7757940" y="4803998"/>
            <a:ext cx="1296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南京师范大学</a:t>
            </a:r>
            <a:endParaRPr lang="zh-CN" altLang="en-US" sz="1400" dirty="0">
              <a:solidFill>
                <a:schemeClr val="bg1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51305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108983" y="1175657"/>
            <a:ext cx="6926034" cy="609600"/>
            <a:chOff x="1270908" y="1208314"/>
            <a:chExt cx="6926034" cy="609600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1270908" y="1428750"/>
              <a:ext cx="3048000" cy="1588"/>
            </a:xfrm>
            <a:prstGeom prst="line">
              <a:avLst/>
            </a:prstGeom>
            <a:ln w="12700">
              <a:solidFill>
                <a:srgbClr val="5DA15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/>
            <p:nvPr/>
          </p:nvCxnSpPr>
          <p:spPr>
            <a:xfrm>
              <a:off x="1270908" y="1472294"/>
              <a:ext cx="3048000" cy="1588"/>
            </a:xfrm>
            <a:prstGeom prst="line">
              <a:avLst/>
            </a:prstGeom>
            <a:ln w="12700">
              <a:solidFill>
                <a:srgbClr val="5DA15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5148942" y="1428750"/>
              <a:ext cx="3048000" cy="1588"/>
            </a:xfrm>
            <a:prstGeom prst="line">
              <a:avLst/>
            </a:prstGeom>
            <a:ln w="12700">
              <a:solidFill>
                <a:srgbClr val="5DA15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5148942" y="1472294"/>
              <a:ext cx="3048000" cy="1588"/>
            </a:xfrm>
            <a:prstGeom prst="line">
              <a:avLst/>
            </a:prstGeom>
            <a:ln w="12700">
              <a:solidFill>
                <a:srgbClr val="5DA15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9" name="Picture 8" descr="yellow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41776" y="1208314"/>
              <a:ext cx="586740" cy="609600"/>
            </a:xfrm>
            <a:prstGeom prst="rect">
              <a:avLst/>
            </a:prstGeom>
          </p:spPr>
        </p:pic>
      </p:grpSp>
      <p:sp>
        <p:nvSpPr>
          <p:cNvPr id="10" name="TextBox 9"/>
          <p:cNvSpPr txBox="1"/>
          <p:nvPr/>
        </p:nvSpPr>
        <p:spPr>
          <a:xfrm>
            <a:off x="1633505" y="679085"/>
            <a:ext cx="55340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5DA156"/>
                </a:solidFill>
                <a:latin typeface="Myriad Pro" pitchFamily="34" charset="0"/>
              </a:rPr>
              <a:t>项目</a:t>
            </a:r>
            <a:r>
              <a:rPr lang="zh-CN" altLang="en-US" sz="2800" b="1" dirty="0" smtClean="0">
                <a:solidFill>
                  <a:srgbClr val="5DA156"/>
                </a:solidFill>
                <a:latin typeface="Myriad Pro" pitchFamily="34" charset="0"/>
              </a:rPr>
              <a:t>展示</a:t>
            </a:r>
            <a:r>
              <a:rPr lang="en-US" altLang="zh-CN" sz="2800" b="1" dirty="0" smtClean="0">
                <a:solidFill>
                  <a:srgbClr val="5DA156"/>
                </a:solidFill>
                <a:latin typeface="Myriad Pro" pitchFamily="34" charset="0"/>
              </a:rPr>
              <a:t>——</a:t>
            </a:r>
            <a:r>
              <a:rPr lang="zh-CN" altLang="en-US" sz="2800" b="1" dirty="0" smtClean="0">
                <a:solidFill>
                  <a:srgbClr val="5DA156"/>
                </a:solidFill>
                <a:latin typeface="Myriad Pro" pitchFamily="34" charset="0"/>
              </a:rPr>
              <a:t>原创手绘动画</a:t>
            </a:r>
            <a:endParaRPr lang="en-US" sz="2800" b="1" dirty="0">
              <a:solidFill>
                <a:srgbClr val="E5AC3C"/>
              </a:solidFill>
              <a:latin typeface="Myriad Pro" pitchFamily="34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323528" y="319757"/>
            <a:ext cx="12618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小学生养成记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845" y="1984493"/>
            <a:ext cx="3278138" cy="1966883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6110" y="1821822"/>
            <a:ext cx="1850976" cy="2221171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7086" y="1804841"/>
            <a:ext cx="1819802" cy="2183763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7757940" y="4803998"/>
            <a:ext cx="1296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南京师范大学</a:t>
            </a:r>
            <a:endParaRPr lang="zh-CN" altLang="en-US" sz="1400" dirty="0">
              <a:solidFill>
                <a:schemeClr val="bg1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04669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ud_ball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0121" y="685800"/>
            <a:ext cx="1186679" cy="971550"/>
          </a:xfrm>
          <a:prstGeom prst="rect">
            <a:avLst/>
          </a:prstGeom>
        </p:spPr>
      </p:pic>
      <p:pic>
        <p:nvPicPr>
          <p:cNvPr id="4" name="Picture 3" descr="slide3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0326" y="1376660"/>
            <a:ext cx="7084476" cy="2085379"/>
          </a:xfrm>
          <a:prstGeom prst="rect">
            <a:avLst/>
          </a:prstGeom>
        </p:spPr>
      </p:pic>
      <p:grpSp>
        <p:nvGrpSpPr>
          <p:cNvPr id="6" name="Group 5"/>
          <p:cNvGrpSpPr/>
          <p:nvPr/>
        </p:nvGrpSpPr>
        <p:grpSpPr>
          <a:xfrm>
            <a:off x="1385501" y="2291573"/>
            <a:ext cx="6334125" cy="609600"/>
            <a:chOff x="1558017" y="1208314"/>
            <a:chExt cx="6334125" cy="609600"/>
          </a:xfrm>
        </p:grpSpPr>
        <p:cxnSp>
          <p:nvCxnSpPr>
            <p:cNvPr id="7" name="Straight Connector 6"/>
            <p:cNvCxnSpPr/>
            <p:nvPr/>
          </p:nvCxnSpPr>
          <p:spPr>
            <a:xfrm>
              <a:off x="1558017" y="1428750"/>
              <a:ext cx="2743200" cy="1588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1558017" y="1472294"/>
              <a:ext cx="2743200" cy="1588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5148942" y="1428750"/>
              <a:ext cx="2743200" cy="1588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5148942" y="1472294"/>
              <a:ext cx="2743200" cy="1588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1" name="Picture 10" descr="yellow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441776" y="1208314"/>
              <a:ext cx="586740" cy="609600"/>
            </a:xfrm>
            <a:prstGeom prst="rect">
              <a:avLst/>
            </a:prstGeom>
          </p:spPr>
        </p:pic>
      </p:grpSp>
      <p:sp>
        <p:nvSpPr>
          <p:cNvPr id="12" name="TextBox 11"/>
          <p:cNvSpPr txBox="1"/>
          <p:nvPr/>
        </p:nvSpPr>
        <p:spPr>
          <a:xfrm>
            <a:off x="3298786" y="1541729"/>
            <a:ext cx="31356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  <a:latin typeface="Myriad Pro" pitchFamily="34" charset="0"/>
              </a:rPr>
              <a:t>Th</a:t>
            </a:r>
            <a:r>
              <a:rPr lang="en-US" altLang="zh-CN" sz="3200" b="1" dirty="0" smtClean="0">
                <a:solidFill>
                  <a:schemeClr val="bg1"/>
                </a:solidFill>
                <a:latin typeface="Myriad Pro" pitchFamily="34" charset="0"/>
              </a:rPr>
              <a:t>ank  you !</a:t>
            </a:r>
            <a:endParaRPr lang="en-US" sz="3200" b="1" dirty="0">
              <a:solidFill>
                <a:srgbClr val="E5AC3C"/>
              </a:solidFill>
              <a:latin typeface="Myriad Pro" pitchFamily="34" charset="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323528" y="319757"/>
            <a:ext cx="12618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小学生养成记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7757940" y="4803998"/>
            <a:ext cx="1296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南京师范大学</a:t>
            </a:r>
            <a:endParaRPr lang="zh-CN" altLang="en-US" sz="1400" dirty="0">
              <a:solidFill>
                <a:schemeClr val="bg1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ud_ball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361950"/>
            <a:ext cx="1186679" cy="971550"/>
          </a:xfrm>
          <a:prstGeom prst="rect">
            <a:avLst/>
          </a:prstGeom>
        </p:spPr>
      </p:pic>
      <p:pic>
        <p:nvPicPr>
          <p:cNvPr id="4" name="Picture 3" descr="content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9425" y="1047750"/>
            <a:ext cx="6605151" cy="2851904"/>
          </a:xfrm>
          <a:prstGeom prst="rect">
            <a:avLst/>
          </a:prstGeom>
        </p:spPr>
      </p:pic>
      <p:pic>
        <p:nvPicPr>
          <p:cNvPr id="8" name="Picture 7" descr="bullets.png"/>
          <p:cNvPicPr>
            <a:picLocks noChangeAspect="1"/>
          </p:cNvPicPr>
          <p:nvPr/>
        </p:nvPicPr>
        <p:blipFill rotWithShape="1">
          <a:blip r:embed="rId4"/>
          <a:srcRect l="1" r="-23073" b="21225"/>
          <a:stretch/>
        </p:blipFill>
        <p:spPr>
          <a:xfrm>
            <a:off x="2764372" y="1724891"/>
            <a:ext cx="360296" cy="160468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732764" y="1587061"/>
            <a:ext cx="427735" cy="1836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00"/>
              </a:lnSpc>
            </a:pPr>
            <a:r>
              <a:rPr lang="en-US" sz="2000" b="1" dirty="0">
                <a:solidFill>
                  <a:schemeClr val="tx2">
                    <a:lumMod val="75000"/>
                  </a:schemeClr>
                </a:solidFill>
                <a:latin typeface="Myriad Pro" pitchFamily="34" charset="0"/>
              </a:rPr>
              <a:t>1</a:t>
            </a:r>
            <a:endParaRPr lang="en-US" sz="2000" b="1" dirty="0" smtClean="0">
              <a:solidFill>
                <a:schemeClr val="tx2">
                  <a:lumMod val="75000"/>
                </a:schemeClr>
              </a:solidFill>
              <a:latin typeface="Myriad Pro" pitchFamily="34" charset="0"/>
            </a:endParaRPr>
          </a:p>
          <a:p>
            <a:pPr>
              <a:lnSpc>
                <a:spcPts val="3400"/>
              </a:lnSpc>
            </a:pPr>
            <a:r>
              <a:rPr lang="en-US" sz="2000" b="1" dirty="0" smtClean="0">
                <a:solidFill>
                  <a:schemeClr val="tx2">
                    <a:lumMod val="75000"/>
                  </a:schemeClr>
                </a:solidFill>
                <a:latin typeface="Myriad Pro" pitchFamily="34" charset="0"/>
              </a:rPr>
              <a:t>2</a:t>
            </a:r>
          </a:p>
          <a:p>
            <a:pPr>
              <a:lnSpc>
                <a:spcPts val="3400"/>
              </a:lnSpc>
            </a:pPr>
            <a:r>
              <a:rPr lang="en-US" sz="2000" b="1" dirty="0" smtClean="0">
                <a:solidFill>
                  <a:schemeClr val="tx2">
                    <a:lumMod val="75000"/>
                  </a:schemeClr>
                </a:solidFill>
                <a:latin typeface="Myriad Pro" pitchFamily="34" charset="0"/>
              </a:rPr>
              <a:t>3</a:t>
            </a:r>
          </a:p>
          <a:p>
            <a:pPr>
              <a:lnSpc>
                <a:spcPts val="3400"/>
              </a:lnSpc>
            </a:pPr>
            <a:r>
              <a:rPr lang="en-US" sz="2000" b="1" dirty="0">
                <a:solidFill>
                  <a:schemeClr val="tx2">
                    <a:lumMod val="75000"/>
                  </a:schemeClr>
                </a:solidFill>
                <a:latin typeface="Myriad Pro" pitchFamily="34" charset="0"/>
              </a:rPr>
              <a:t>4</a:t>
            </a:r>
            <a:endParaRPr lang="en-US" sz="2000" b="1" dirty="0" smtClean="0">
              <a:solidFill>
                <a:schemeClr val="tx2">
                  <a:lumMod val="75000"/>
                </a:schemeClr>
              </a:solidFill>
              <a:latin typeface="Myriad Pro" pitchFamily="34" charset="0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3181261" y="1993218"/>
            <a:ext cx="2194560" cy="1588"/>
          </a:xfrm>
          <a:prstGeom prst="line">
            <a:avLst/>
          </a:prstGeom>
          <a:ln w="19050" cmpd="sng">
            <a:solidFill>
              <a:srgbClr val="ECE54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181261" y="2455402"/>
            <a:ext cx="1554480" cy="1588"/>
          </a:xfrm>
          <a:prstGeom prst="line">
            <a:avLst/>
          </a:prstGeom>
          <a:ln w="19050" cmpd="sng">
            <a:solidFill>
              <a:srgbClr val="ECE54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3181261" y="2887038"/>
            <a:ext cx="2194560" cy="1588"/>
          </a:xfrm>
          <a:prstGeom prst="line">
            <a:avLst/>
          </a:prstGeom>
          <a:ln w="19050" cmpd="sng">
            <a:solidFill>
              <a:srgbClr val="ECE54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3160499" y="3301630"/>
            <a:ext cx="2557657" cy="6378"/>
          </a:xfrm>
          <a:prstGeom prst="line">
            <a:avLst/>
          </a:prstGeom>
          <a:ln w="19050" cmpd="sng">
            <a:solidFill>
              <a:srgbClr val="ECE54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/>
        </p:nvSpPr>
        <p:spPr>
          <a:xfrm>
            <a:off x="323528" y="319757"/>
            <a:ext cx="12618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小学生养成记</a:t>
            </a:r>
          </a:p>
        </p:txBody>
      </p:sp>
      <p:sp>
        <p:nvSpPr>
          <p:cNvPr id="16" name="TextBox 6"/>
          <p:cNvSpPr txBox="1"/>
          <p:nvPr/>
        </p:nvSpPr>
        <p:spPr>
          <a:xfrm>
            <a:off x="3171745" y="1543117"/>
            <a:ext cx="4414068" cy="18803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00"/>
              </a:lnSpc>
            </a:pPr>
            <a:r>
              <a:rPr lang="zh-CN" altLang="en-US" sz="2000" dirty="0" smtClean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项目简介</a:t>
            </a:r>
            <a:endParaRPr lang="en-US" sz="2000" dirty="0" smtClean="0">
              <a:solidFill>
                <a:schemeClr val="bg1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pPr>
              <a:lnSpc>
                <a:spcPts val="3400"/>
              </a:lnSpc>
            </a:pPr>
            <a:r>
              <a:rPr lang="zh-CN" altLang="en-US" sz="2000" dirty="0" smtClean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项目背景</a:t>
            </a:r>
            <a:endParaRPr lang="en-US" sz="2000" dirty="0" smtClean="0">
              <a:solidFill>
                <a:schemeClr val="bg1"/>
              </a:solidFill>
              <a:latin typeface="Myriad Pro" pitchFamily="34" charset="0"/>
            </a:endParaRPr>
          </a:p>
          <a:p>
            <a:pPr>
              <a:lnSpc>
                <a:spcPts val="3400"/>
              </a:lnSpc>
            </a:pPr>
            <a:r>
              <a:rPr lang="zh-CN" altLang="en-US" sz="2000" dirty="0" smtClean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项目主要功能</a:t>
            </a:r>
            <a:endParaRPr lang="en-US" sz="2000" dirty="0" smtClean="0">
              <a:solidFill>
                <a:schemeClr val="bg1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pPr>
              <a:lnSpc>
                <a:spcPts val="3400"/>
              </a:lnSpc>
            </a:pPr>
            <a:r>
              <a:rPr lang="zh-CN" altLang="en-US" sz="2000" b="1" dirty="0" smtClean="0">
                <a:solidFill>
                  <a:schemeClr val="bg1"/>
                </a:solidFill>
                <a:latin typeface="Myriad Pro" pitchFamily="34" charset="0"/>
              </a:rPr>
              <a:t>项目展示</a:t>
            </a:r>
            <a:endParaRPr lang="en-US" sz="2000" b="1" dirty="0" smtClean="0">
              <a:solidFill>
                <a:schemeClr val="bg1"/>
              </a:solidFill>
              <a:latin typeface="Myriad Pro" pitchFamily="3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7757940" y="4803998"/>
            <a:ext cx="1296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南京师范大学</a:t>
            </a:r>
            <a:endParaRPr lang="zh-CN" altLang="en-US" sz="1400" dirty="0">
              <a:solidFill>
                <a:schemeClr val="bg1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1108983" y="1131590"/>
            <a:ext cx="6926034" cy="609600"/>
            <a:chOff x="1270908" y="1208314"/>
            <a:chExt cx="6926034" cy="609600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1270908" y="1428750"/>
              <a:ext cx="3048000" cy="1588"/>
            </a:xfrm>
            <a:prstGeom prst="line">
              <a:avLst/>
            </a:prstGeom>
            <a:ln w="12700">
              <a:solidFill>
                <a:srgbClr val="5DA15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1270908" y="1472294"/>
              <a:ext cx="3048000" cy="1588"/>
            </a:xfrm>
            <a:prstGeom prst="line">
              <a:avLst/>
            </a:prstGeom>
            <a:ln w="12700">
              <a:solidFill>
                <a:srgbClr val="5DA15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5148942" y="1428750"/>
              <a:ext cx="3048000" cy="1588"/>
            </a:xfrm>
            <a:prstGeom prst="line">
              <a:avLst/>
            </a:prstGeom>
            <a:ln w="12700">
              <a:solidFill>
                <a:srgbClr val="5DA15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5148942" y="1472294"/>
              <a:ext cx="3048000" cy="1588"/>
            </a:xfrm>
            <a:prstGeom prst="line">
              <a:avLst/>
            </a:prstGeom>
            <a:ln w="12700">
              <a:solidFill>
                <a:srgbClr val="5DA15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0" name="Picture 9" descr="yellow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41776" y="1208314"/>
              <a:ext cx="586740" cy="609600"/>
            </a:xfrm>
            <a:prstGeom prst="rect">
              <a:avLst/>
            </a:prstGeom>
          </p:spPr>
        </p:pic>
      </p:grpSp>
      <p:sp>
        <p:nvSpPr>
          <p:cNvPr id="12" name="TextBox 11"/>
          <p:cNvSpPr txBox="1"/>
          <p:nvPr/>
        </p:nvSpPr>
        <p:spPr>
          <a:xfrm>
            <a:off x="1585412" y="691992"/>
            <a:ext cx="5753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 smtClean="0">
                <a:solidFill>
                  <a:srgbClr val="5DA156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项目简介</a:t>
            </a:r>
            <a:endParaRPr lang="en-US" sz="3600" b="1" dirty="0">
              <a:solidFill>
                <a:srgbClr val="E5AC3C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pic>
        <p:nvPicPr>
          <p:cNvPr id="13" name="Picture 12" descr="slide1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624" y="1962150"/>
            <a:ext cx="2108971" cy="1857375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3531394" y="1722496"/>
            <a:ext cx="450362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1400" dirty="0" smtClean="0">
                <a:latin typeface="Myriad Pro" pitchFamily="34" charset="0"/>
              </a:rPr>
              <a:t>          </a:t>
            </a:r>
            <a:r>
              <a:rPr lang="zh-CN" altLang="en-US" b="1" dirty="0" smtClean="0">
                <a:latin typeface="Myriad Pro" pitchFamily="34" charset="0"/>
              </a:rPr>
              <a:t>小学</a:t>
            </a:r>
            <a:r>
              <a:rPr lang="zh-CN" altLang="en-US" b="1" dirty="0">
                <a:latin typeface="Myriad Pro" pitchFamily="34" charset="0"/>
              </a:rPr>
              <a:t>生养成记</a:t>
            </a:r>
            <a:r>
              <a:rPr lang="en-US" altLang="zh-CN" b="1" dirty="0">
                <a:latin typeface="Myriad Pro" pitchFamily="34" charset="0"/>
              </a:rPr>
              <a:t>APP</a:t>
            </a:r>
            <a:r>
              <a:rPr lang="zh-CN" altLang="en-US" b="1" dirty="0">
                <a:latin typeface="Myriad Pro" pitchFamily="34" charset="0"/>
              </a:rPr>
              <a:t>是面向即将进入小学的幼儿设计的辅助幼小衔接工作的教育类</a:t>
            </a:r>
            <a:r>
              <a:rPr lang="en-US" altLang="zh-CN" b="1" dirty="0">
                <a:latin typeface="Myriad Pro" pitchFamily="34" charset="0"/>
              </a:rPr>
              <a:t>APP</a:t>
            </a:r>
            <a:r>
              <a:rPr lang="zh-CN" altLang="en-US" b="1" dirty="0">
                <a:latin typeface="Myriad Pro" pitchFamily="34" charset="0"/>
              </a:rPr>
              <a:t>。</a:t>
            </a:r>
          </a:p>
          <a:p>
            <a:pPr algn="just"/>
            <a:r>
              <a:rPr lang="zh-CN" altLang="en-US" b="1" dirty="0" smtClean="0">
                <a:latin typeface="Myriad Pro" pitchFamily="34" charset="0"/>
              </a:rPr>
              <a:t>          本</a:t>
            </a:r>
            <a:r>
              <a:rPr lang="en-US" altLang="zh-CN" b="1" dirty="0">
                <a:latin typeface="Myriad Pro" pitchFamily="34" charset="0"/>
              </a:rPr>
              <a:t>APP</a:t>
            </a:r>
            <a:r>
              <a:rPr lang="zh-CN" altLang="en-US" b="1" dirty="0">
                <a:latin typeface="Myriad Pro" pitchFamily="34" charset="0"/>
              </a:rPr>
              <a:t>的开发基于儿童学习的兴趣与心理特质，将儿童发展理论与动画视频相</a:t>
            </a:r>
            <a:r>
              <a:rPr lang="zh-CN" altLang="en-US" b="1" dirty="0" smtClean="0">
                <a:latin typeface="Myriad Pro" pitchFamily="34" charset="0"/>
              </a:rPr>
              <a:t>结合。</a:t>
            </a:r>
            <a:r>
              <a:rPr lang="zh-CN" altLang="en-US" b="1" dirty="0">
                <a:latin typeface="Myriad Pro" pitchFamily="34" charset="0"/>
              </a:rPr>
              <a:t>关注重心为幼儿进入小学时对新环境的适应</a:t>
            </a:r>
            <a:r>
              <a:rPr lang="zh-CN" altLang="en-US" b="1" dirty="0" smtClean="0">
                <a:latin typeface="Myriad Pro" pitchFamily="34" charset="0"/>
              </a:rPr>
              <a:t>能力。通过</a:t>
            </a:r>
            <a:r>
              <a:rPr lang="zh-CN" altLang="en-US" b="1" dirty="0">
                <a:latin typeface="Myriad Pro" pitchFamily="34" charset="0"/>
              </a:rPr>
              <a:t>累积记录的方式，形成儿童发展的阶梯。相关内容的呈现方式为分类的简短的视频动画与</a:t>
            </a:r>
            <a:r>
              <a:rPr lang="zh-CN" altLang="en-US" b="1" dirty="0" smtClean="0">
                <a:latin typeface="Myriad Pro" pitchFamily="34" charset="0"/>
              </a:rPr>
              <a:t>简单正误判断的</a:t>
            </a:r>
            <a:r>
              <a:rPr lang="zh-CN" altLang="en-US" b="1" dirty="0">
                <a:latin typeface="Myriad Pro" pitchFamily="34" charset="0"/>
              </a:rPr>
              <a:t>结合。</a:t>
            </a:r>
          </a:p>
        </p:txBody>
      </p:sp>
      <p:sp>
        <p:nvSpPr>
          <p:cNvPr id="17" name="矩形 16"/>
          <p:cNvSpPr/>
          <p:nvPr/>
        </p:nvSpPr>
        <p:spPr>
          <a:xfrm>
            <a:off x="323528" y="319757"/>
            <a:ext cx="12618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小学生养成记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7757940" y="4803998"/>
            <a:ext cx="1296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南京师范大学</a:t>
            </a:r>
            <a:endParaRPr lang="zh-CN" altLang="en-US" sz="1400" dirty="0">
              <a:solidFill>
                <a:schemeClr val="bg1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/>
          <p:cNvSpPr txBox="1"/>
          <p:nvPr/>
        </p:nvSpPr>
        <p:spPr>
          <a:xfrm>
            <a:off x="7757940" y="4803998"/>
            <a:ext cx="1296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南京师范大学</a:t>
            </a:r>
            <a:endParaRPr lang="zh-CN" altLang="en-US" sz="1400" dirty="0">
              <a:solidFill>
                <a:schemeClr val="bg1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1108983" y="1137882"/>
            <a:ext cx="6926034" cy="609600"/>
            <a:chOff x="1270908" y="1208314"/>
            <a:chExt cx="6926034" cy="609600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1270908" y="1428750"/>
              <a:ext cx="3048000" cy="1588"/>
            </a:xfrm>
            <a:prstGeom prst="line">
              <a:avLst/>
            </a:prstGeom>
            <a:ln w="12700">
              <a:solidFill>
                <a:srgbClr val="5DA15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/>
            <p:nvPr/>
          </p:nvCxnSpPr>
          <p:spPr>
            <a:xfrm>
              <a:off x="1270908" y="1472294"/>
              <a:ext cx="3048000" cy="1588"/>
            </a:xfrm>
            <a:prstGeom prst="line">
              <a:avLst/>
            </a:prstGeom>
            <a:ln w="12700">
              <a:solidFill>
                <a:srgbClr val="5DA15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5148942" y="1428750"/>
              <a:ext cx="3048000" cy="1588"/>
            </a:xfrm>
            <a:prstGeom prst="line">
              <a:avLst/>
            </a:prstGeom>
            <a:ln w="12700">
              <a:solidFill>
                <a:srgbClr val="5DA15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5148942" y="1472294"/>
              <a:ext cx="3048000" cy="1588"/>
            </a:xfrm>
            <a:prstGeom prst="line">
              <a:avLst/>
            </a:prstGeom>
            <a:ln w="12700">
              <a:solidFill>
                <a:srgbClr val="5DA15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9" name="Picture 8" descr="yellow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41776" y="1208314"/>
              <a:ext cx="586740" cy="609600"/>
            </a:xfrm>
            <a:prstGeom prst="rect">
              <a:avLst/>
            </a:prstGeom>
          </p:spPr>
        </p:pic>
      </p:grpSp>
      <p:sp>
        <p:nvSpPr>
          <p:cNvPr id="10" name="TextBox 9"/>
          <p:cNvSpPr txBox="1"/>
          <p:nvPr/>
        </p:nvSpPr>
        <p:spPr>
          <a:xfrm>
            <a:off x="118068" y="729453"/>
            <a:ext cx="44910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solidFill>
                  <a:srgbClr val="5DA156"/>
                </a:solidFill>
                <a:latin typeface="Myriad Pro" pitchFamily="34" charset="0"/>
              </a:rPr>
              <a:t>项目背景</a:t>
            </a:r>
            <a:endParaRPr lang="en-US" sz="3200" b="1" dirty="0">
              <a:solidFill>
                <a:srgbClr val="E5AC3C"/>
              </a:solidFill>
              <a:latin typeface="Myriad Pro" pitchFamily="34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323528" y="319757"/>
            <a:ext cx="12618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小学生养成记</a:t>
            </a: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0687" y="148367"/>
            <a:ext cx="3227122" cy="4088599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47259" y="1021840"/>
            <a:ext cx="3127494" cy="3966414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66591" y="1792321"/>
            <a:ext cx="3360961" cy="39772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49685" y="148367"/>
            <a:ext cx="3802039" cy="488833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1108983" y="723439"/>
            <a:ext cx="6926034" cy="609600"/>
            <a:chOff x="1270908" y="1208314"/>
            <a:chExt cx="6926034" cy="609600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1270908" y="1428750"/>
              <a:ext cx="3048000" cy="1588"/>
            </a:xfrm>
            <a:prstGeom prst="line">
              <a:avLst/>
            </a:prstGeom>
            <a:ln w="12700">
              <a:solidFill>
                <a:srgbClr val="5DA15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1270908" y="1472294"/>
              <a:ext cx="3048000" cy="1588"/>
            </a:xfrm>
            <a:prstGeom prst="line">
              <a:avLst/>
            </a:prstGeom>
            <a:ln w="12700">
              <a:solidFill>
                <a:srgbClr val="5DA15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5148942" y="1428750"/>
              <a:ext cx="3048000" cy="1588"/>
            </a:xfrm>
            <a:prstGeom prst="line">
              <a:avLst/>
            </a:prstGeom>
            <a:ln w="12700">
              <a:solidFill>
                <a:srgbClr val="5DA15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5148942" y="1472294"/>
              <a:ext cx="3048000" cy="1588"/>
            </a:xfrm>
            <a:prstGeom prst="line">
              <a:avLst/>
            </a:prstGeom>
            <a:ln w="12700">
              <a:solidFill>
                <a:srgbClr val="5DA15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0" name="Picture 9" descr="yellow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41776" y="1208314"/>
              <a:ext cx="586740" cy="609600"/>
            </a:xfrm>
            <a:prstGeom prst="rect">
              <a:avLst/>
            </a:prstGeom>
          </p:spPr>
        </p:pic>
      </p:grpSp>
      <p:sp>
        <p:nvSpPr>
          <p:cNvPr id="12" name="TextBox 11"/>
          <p:cNvSpPr txBox="1"/>
          <p:nvPr/>
        </p:nvSpPr>
        <p:spPr>
          <a:xfrm>
            <a:off x="1870577" y="462311"/>
            <a:ext cx="14466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accent3">
                    <a:lumMod val="5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调研结论</a:t>
            </a:r>
            <a:endParaRPr lang="en-US" sz="2400" b="1" dirty="0">
              <a:solidFill>
                <a:schemeClr val="accent3">
                  <a:lumMod val="50000"/>
                </a:schemeClr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323528" y="319757"/>
            <a:ext cx="12618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小学生养成记</a:t>
            </a:r>
          </a:p>
        </p:txBody>
      </p:sp>
      <p:pic>
        <p:nvPicPr>
          <p:cNvPr id="1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063" y="1334545"/>
            <a:ext cx="313181" cy="2852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矩形 6"/>
          <p:cNvSpPr>
            <a:spLocks noChangeArrowheads="1"/>
          </p:cNvSpPr>
          <p:nvPr/>
        </p:nvSpPr>
        <p:spPr bwMode="auto">
          <a:xfrm>
            <a:off x="948678" y="1273156"/>
            <a:ext cx="5927578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各类环境适应能力在幼小衔接中的重要地位凸显</a:t>
            </a:r>
          </a:p>
        </p:txBody>
      </p:sp>
      <p:pic>
        <p:nvPicPr>
          <p:cNvPr id="18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177" y="1851646"/>
            <a:ext cx="3614573" cy="22495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" name="图片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5871" y="1834306"/>
            <a:ext cx="3809189" cy="2266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文本框 19"/>
          <p:cNvSpPr txBox="1"/>
          <p:nvPr/>
        </p:nvSpPr>
        <p:spPr>
          <a:xfrm>
            <a:off x="7757940" y="4803998"/>
            <a:ext cx="1296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南京师范大学</a:t>
            </a:r>
            <a:endParaRPr lang="zh-CN" altLang="en-US" sz="1400" dirty="0">
              <a:solidFill>
                <a:schemeClr val="bg1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18104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1108983" y="699542"/>
            <a:ext cx="6926034" cy="609600"/>
            <a:chOff x="1270908" y="1208314"/>
            <a:chExt cx="6926034" cy="609600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1270908" y="1428750"/>
              <a:ext cx="3048000" cy="1588"/>
            </a:xfrm>
            <a:prstGeom prst="line">
              <a:avLst/>
            </a:prstGeom>
            <a:ln w="12700">
              <a:solidFill>
                <a:srgbClr val="5DA15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1270908" y="1472294"/>
              <a:ext cx="3048000" cy="1588"/>
            </a:xfrm>
            <a:prstGeom prst="line">
              <a:avLst/>
            </a:prstGeom>
            <a:ln w="12700">
              <a:solidFill>
                <a:srgbClr val="5DA15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5148942" y="1428750"/>
              <a:ext cx="3048000" cy="1588"/>
            </a:xfrm>
            <a:prstGeom prst="line">
              <a:avLst/>
            </a:prstGeom>
            <a:ln w="12700">
              <a:solidFill>
                <a:srgbClr val="5DA15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5148942" y="1472294"/>
              <a:ext cx="3048000" cy="1588"/>
            </a:xfrm>
            <a:prstGeom prst="line">
              <a:avLst/>
            </a:prstGeom>
            <a:ln w="12700">
              <a:solidFill>
                <a:srgbClr val="5DA15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0" name="Picture 9" descr="yellow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41776" y="1208314"/>
              <a:ext cx="586740" cy="609600"/>
            </a:xfrm>
            <a:prstGeom prst="rect">
              <a:avLst/>
            </a:prstGeom>
          </p:spPr>
        </p:pic>
      </p:grpSp>
      <p:sp>
        <p:nvSpPr>
          <p:cNvPr id="17" name="矩形 16"/>
          <p:cNvSpPr/>
          <p:nvPr/>
        </p:nvSpPr>
        <p:spPr>
          <a:xfrm>
            <a:off x="323528" y="319757"/>
            <a:ext cx="12618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小学生养成记</a:t>
            </a:r>
          </a:p>
        </p:txBody>
      </p:sp>
      <p:pic>
        <p:nvPicPr>
          <p:cNvPr id="15" name="图片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2607" y="1203598"/>
            <a:ext cx="352623" cy="3223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矩形 7"/>
          <p:cNvSpPr>
            <a:spLocks noChangeArrowheads="1"/>
          </p:cNvSpPr>
          <p:nvPr/>
        </p:nvSpPr>
        <p:spPr bwMode="auto">
          <a:xfrm>
            <a:off x="1475656" y="1203598"/>
            <a:ext cx="626469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社会幼小衔接问题较多（教师、机构、在线平台等）</a:t>
            </a:r>
          </a:p>
        </p:txBody>
      </p:sp>
      <p:grpSp>
        <p:nvGrpSpPr>
          <p:cNvPr id="18" name="组合 15"/>
          <p:cNvGrpSpPr/>
          <p:nvPr/>
        </p:nvGrpSpPr>
        <p:grpSpPr>
          <a:xfrm flipH="1">
            <a:off x="1011628" y="1616315"/>
            <a:ext cx="334580" cy="324458"/>
            <a:chOff x="723900" y="-1476375"/>
            <a:chExt cx="10744200" cy="9810750"/>
          </a:xfrm>
          <a:solidFill>
            <a:srgbClr val="436A3E"/>
          </a:solidFill>
        </p:grpSpPr>
        <p:sp>
          <p:nvSpPr>
            <p:cNvPr id="19" name="Freeform 5"/>
            <p:cNvSpPr>
              <a:spLocks noEditPoints="1"/>
            </p:cNvSpPr>
            <p:nvPr/>
          </p:nvSpPr>
          <p:spPr bwMode="auto">
            <a:xfrm>
              <a:off x="2690813" y="-1476375"/>
              <a:ext cx="4733925" cy="4764088"/>
            </a:xfrm>
            <a:custGeom>
              <a:avLst/>
              <a:gdLst>
                <a:gd name="T0" fmla="*/ 66 w 1261"/>
                <a:gd name="T1" fmla="*/ 1269 h 1269"/>
                <a:gd name="T2" fmla="*/ 131 w 1261"/>
                <a:gd name="T3" fmla="*/ 1203 h 1269"/>
                <a:gd name="T4" fmla="*/ 522 w 1261"/>
                <a:gd name="T5" fmla="*/ 808 h 1269"/>
                <a:gd name="T6" fmla="*/ 344 w 1261"/>
                <a:gd name="T7" fmla="*/ 1203 h 1269"/>
                <a:gd name="T8" fmla="*/ 409 w 1261"/>
                <a:gd name="T9" fmla="*/ 1269 h 1269"/>
                <a:gd name="T10" fmla="*/ 475 w 1261"/>
                <a:gd name="T11" fmla="*/ 1203 h 1269"/>
                <a:gd name="T12" fmla="*/ 871 w 1261"/>
                <a:gd name="T13" fmla="*/ 806 h 1269"/>
                <a:gd name="T14" fmla="*/ 873 w 1261"/>
                <a:gd name="T15" fmla="*/ 806 h 1269"/>
                <a:gd name="T16" fmla="*/ 1261 w 1261"/>
                <a:gd name="T17" fmla="*/ 417 h 1269"/>
                <a:gd name="T18" fmla="*/ 1261 w 1261"/>
                <a:gd name="T19" fmla="*/ 417 h 1269"/>
                <a:gd name="T20" fmla="*/ 843 w 1261"/>
                <a:gd name="T21" fmla="*/ 0 h 1269"/>
                <a:gd name="T22" fmla="*/ 426 w 1261"/>
                <a:gd name="T23" fmla="*/ 417 h 1269"/>
                <a:gd name="T24" fmla="*/ 426 w 1261"/>
                <a:gd name="T25" fmla="*/ 417 h 1269"/>
                <a:gd name="T26" fmla="*/ 705 w 1261"/>
                <a:gd name="T27" fmla="*/ 702 h 1269"/>
                <a:gd name="T28" fmla="*/ 591 w 1261"/>
                <a:gd name="T29" fmla="*/ 756 h 1269"/>
                <a:gd name="T30" fmla="*/ 592 w 1261"/>
                <a:gd name="T31" fmla="*/ 742 h 1269"/>
                <a:gd name="T32" fmla="*/ 527 w 1261"/>
                <a:gd name="T33" fmla="*/ 677 h 1269"/>
                <a:gd name="T34" fmla="*/ 0 w 1261"/>
                <a:gd name="T35" fmla="*/ 1203 h 1269"/>
                <a:gd name="T36" fmla="*/ 66 w 1261"/>
                <a:gd name="T37" fmla="*/ 1269 h 1269"/>
                <a:gd name="T38" fmla="*/ 931 w 1261"/>
                <a:gd name="T39" fmla="*/ 352 h 1269"/>
                <a:gd name="T40" fmla="*/ 865 w 1261"/>
                <a:gd name="T41" fmla="*/ 417 h 1269"/>
                <a:gd name="T42" fmla="*/ 711 w 1261"/>
                <a:gd name="T43" fmla="*/ 571 h 1269"/>
                <a:gd name="T44" fmla="*/ 557 w 1261"/>
                <a:gd name="T45" fmla="*/ 417 h 1269"/>
                <a:gd name="T46" fmla="*/ 557 w 1261"/>
                <a:gd name="T47" fmla="*/ 417 h 1269"/>
                <a:gd name="T48" fmla="*/ 843 w 1261"/>
                <a:gd name="T49" fmla="*/ 131 h 1269"/>
                <a:gd name="T50" fmla="*/ 1130 w 1261"/>
                <a:gd name="T51" fmla="*/ 417 h 1269"/>
                <a:gd name="T52" fmla="*/ 1130 w 1261"/>
                <a:gd name="T53" fmla="*/ 417 h 1269"/>
                <a:gd name="T54" fmla="*/ 872 w 1261"/>
                <a:gd name="T55" fmla="*/ 675 h 1269"/>
                <a:gd name="T56" fmla="*/ 870 w 1261"/>
                <a:gd name="T57" fmla="*/ 675 h 1269"/>
                <a:gd name="T58" fmla="*/ 828 w 1261"/>
                <a:gd name="T59" fmla="*/ 677 h 1269"/>
                <a:gd name="T60" fmla="*/ 996 w 1261"/>
                <a:gd name="T61" fmla="*/ 417 h 1269"/>
                <a:gd name="T62" fmla="*/ 931 w 1261"/>
                <a:gd name="T63" fmla="*/ 352 h 1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261" h="1269">
                  <a:moveTo>
                    <a:pt x="66" y="1269"/>
                  </a:moveTo>
                  <a:cubicBezTo>
                    <a:pt x="102" y="1269"/>
                    <a:pt x="131" y="1239"/>
                    <a:pt x="131" y="1203"/>
                  </a:cubicBezTo>
                  <a:cubicBezTo>
                    <a:pt x="131" y="987"/>
                    <a:pt x="306" y="810"/>
                    <a:pt x="522" y="808"/>
                  </a:cubicBezTo>
                  <a:cubicBezTo>
                    <a:pt x="413" y="905"/>
                    <a:pt x="344" y="1046"/>
                    <a:pt x="344" y="1203"/>
                  </a:cubicBezTo>
                  <a:cubicBezTo>
                    <a:pt x="344" y="1239"/>
                    <a:pt x="373" y="1269"/>
                    <a:pt x="409" y="1269"/>
                  </a:cubicBezTo>
                  <a:cubicBezTo>
                    <a:pt x="445" y="1269"/>
                    <a:pt x="475" y="1239"/>
                    <a:pt x="475" y="1203"/>
                  </a:cubicBezTo>
                  <a:cubicBezTo>
                    <a:pt x="475" y="984"/>
                    <a:pt x="653" y="806"/>
                    <a:pt x="871" y="806"/>
                  </a:cubicBezTo>
                  <a:cubicBezTo>
                    <a:pt x="872" y="806"/>
                    <a:pt x="872" y="806"/>
                    <a:pt x="873" y="806"/>
                  </a:cubicBezTo>
                  <a:cubicBezTo>
                    <a:pt x="1087" y="806"/>
                    <a:pt x="1261" y="631"/>
                    <a:pt x="1261" y="417"/>
                  </a:cubicBezTo>
                  <a:cubicBezTo>
                    <a:pt x="1261" y="417"/>
                    <a:pt x="1261" y="417"/>
                    <a:pt x="1261" y="417"/>
                  </a:cubicBezTo>
                  <a:cubicBezTo>
                    <a:pt x="1261" y="187"/>
                    <a:pt x="1073" y="0"/>
                    <a:pt x="843" y="0"/>
                  </a:cubicBezTo>
                  <a:cubicBezTo>
                    <a:pt x="613" y="0"/>
                    <a:pt x="426" y="187"/>
                    <a:pt x="426" y="417"/>
                  </a:cubicBezTo>
                  <a:cubicBezTo>
                    <a:pt x="426" y="417"/>
                    <a:pt x="426" y="417"/>
                    <a:pt x="426" y="417"/>
                  </a:cubicBezTo>
                  <a:cubicBezTo>
                    <a:pt x="426" y="572"/>
                    <a:pt x="551" y="699"/>
                    <a:pt x="705" y="702"/>
                  </a:cubicBezTo>
                  <a:cubicBezTo>
                    <a:pt x="664" y="716"/>
                    <a:pt x="626" y="734"/>
                    <a:pt x="591" y="756"/>
                  </a:cubicBezTo>
                  <a:cubicBezTo>
                    <a:pt x="592" y="752"/>
                    <a:pt x="592" y="747"/>
                    <a:pt x="592" y="742"/>
                  </a:cubicBezTo>
                  <a:cubicBezTo>
                    <a:pt x="592" y="706"/>
                    <a:pt x="563" y="677"/>
                    <a:pt x="527" y="677"/>
                  </a:cubicBezTo>
                  <a:cubicBezTo>
                    <a:pt x="237" y="677"/>
                    <a:pt x="0" y="913"/>
                    <a:pt x="0" y="1203"/>
                  </a:cubicBezTo>
                  <a:cubicBezTo>
                    <a:pt x="0" y="1239"/>
                    <a:pt x="30" y="1269"/>
                    <a:pt x="66" y="1269"/>
                  </a:cubicBezTo>
                  <a:close/>
                  <a:moveTo>
                    <a:pt x="931" y="352"/>
                  </a:moveTo>
                  <a:cubicBezTo>
                    <a:pt x="895" y="352"/>
                    <a:pt x="865" y="381"/>
                    <a:pt x="865" y="417"/>
                  </a:cubicBezTo>
                  <a:cubicBezTo>
                    <a:pt x="865" y="502"/>
                    <a:pt x="796" y="571"/>
                    <a:pt x="711" y="571"/>
                  </a:cubicBezTo>
                  <a:cubicBezTo>
                    <a:pt x="626" y="571"/>
                    <a:pt x="557" y="502"/>
                    <a:pt x="557" y="417"/>
                  </a:cubicBezTo>
                  <a:cubicBezTo>
                    <a:pt x="557" y="417"/>
                    <a:pt x="557" y="417"/>
                    <a:pt x="557" y="417"/>
                  </a:cubicBezTo>
                  <a:cubicBezTo>
                    <a:pt x="557" y="259"/>
                    <a:pt x="685" y="131"/>
                    <a:pt x="843" y="131"/>
                  </a:cubicBezTo>
                  <a:cubicBezTo>
                    <a:pt x="1001" y="131"/>
                    <a:pt x="1130" y="259"/>
                    <a:pt x="1130" y="417"/>
                  </a:cubicBezTo>
                  <a:cubicBezTo>
                    <a:pt x="1130" y="417"/>
                    <a:pt x="1130" y="417"/>
                    <a:pt x="1130" y="417"/>
                  </a:cubicBezTo>
                  <a:cubicBezTo>
                    <a:pt x="1130" y="560"/>
                    <a:pt x="1014" y="675"/>
                    <a:pt x="872" y="675"/>
                  </a:cubicBezTo>
                  <a:cubicBezTo>
                    <a:pt x="871" y="675"/>
                    <a:pt x="871" y="675"/>
                    <a:pt x="870" y="675"/>
                  </a:cubicBezTo>
                  <a:cubicBezTo>
                    <a:pt x="856" y="675"/>
                    <a:pt x="842" y="676"/>
                    <a:pt x="828" y="677"/>
                  </a:cubicBezTo>
                  <a:cubicBezTo>
                    <a:pt x="927" y="632"/>
                    <a:pt x="996" y="533"/>
                    <a:pt x="996" y="417"/>
                  </a:cubicBezTo>
                  <a:cubicBezTo>
                    <a:pt x="996" y="381"/>
                    <a:pt x="967" y="352"/>
                    <a:pt x="931" y="352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0" name="Freeform 6"/>
            <p:cNvSpPr>
              <a:spLocks/>
            </p:cNvSpPr>
            <p:nvPr/>
          </p:nvSpPr>
          <p:spPr bwMode="auto">
            <a:xfrm>
              <a:off x="5427663" y="-60325"/>
              <a:ext cx="3344863" cy="3348038"/>
            </a:xfrm>
            <a:custGeom>
              <a:avLst/>
              <a:gdLst>
                <a:gd name="T0" fmla="*/ 315 w 891"/>
                <a:gd name="T1" fmla="*/ 511 h 892"/>
                <a:gd name="T2" fmla="*/ 0 w 891"/>
                <a:gd name="T3" fmla="*/ 826 h 892"/>
                <a:gd name="T4" fmla="*/ 65 w 891"/>
                <a:gd name="T5" fmla="*/ 892 h 892"/>
                <a:gd name="T6" fmla="*/ 131 w 891"/>
                <a:gd name="T7" fmla="*/ 826 h 892"/>
                <a:gd name="T8" fmla="*/ 315 w 891"/>
                <a:gd name="T9" fmla="*/ 642 h 892"/>
                <a:gd name="T10" fmla="*/ 315 w 891"/>
                <a:gd name="T11" fmla="*/ 642 h 892"/>
                <a:gd name="T12" fmla="*/ 891 w 891"/>
                <a:gd name="T13" fmla="*/ 66 h 892"/>
                <a:gd name="T14" fmla="*/ 825 w 891"/>
                <a:gd name="T15" fmla="*/ 0 h 892"/>
                <a:gd name="T16" fmla="*/ 760 w 891"/>
                <a:gd name="T17" fmla="*/ 66 h 892"/>
                <a:gd name="T18" fmla="*/ 315 w 891"/>
                <a:gd name="T19" fmla="*/ 511 h 892"/>
                <a:gd name="T20" fmla="*/ 315 w 891"/>
                <a:gd name="T21" fmla="*/ 511 h 8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91" h="892">
                  <a:moveTo>
                    <a:pt x="315" y="511"/>
                  </a:moveTo>
                  <a:cubicBezTo>
                    <a:pt x="141" y="511"/>
                    <a:pt x="0" y="652"/>
                    <a:pt x="0" y="826"/>
                  </a:cubicBezTo>
                  <a:cubicBezTo>
                    <a:pt x="0" y="862"/>
                    <a:pt x="29" y="892"/>
                    <a:pt x="65" y="892"/>
                  </a:cubicBezTo>
                  <a:cubicBezTo>
                    <a:pt x="101" y="892"/>
                    <a:pt x="131" y="862"/>
                    <a:pt x="131" y="826"/>
                  </a:cubicBezTo>
                  <a:cubicBezTo>
                    <a:pt x="131" y="724"/>
                    <a:pt x="213" y="642"/>
                    <a:pt x="315" y="642"/>
                  </a:cubicBezTo>
                  <a:cubicBezTo>
                    <a:pt x="315" y="642"/>
                    <a:pt x="315" y="642"/>
                    <a:pt x="315" y="642"/>
                  </a:cubicBezTo>
                  <a:cubicBezTo>
                    <a:pt x="633" y="642"/>
                    <a:pt x="891" y="383"/>
                    <a:pt x="891" y="66"/>
                  </a:cubicBezTo>
                  <a:cubicBezTo>
                    <a:pt x="891" y="30"/>
                    <a:pt x="862" y="0"/>
                    <a:pt x="825" y="0"/>
                  </a:cubicBezTo>
                  <a:cubicBezTo>
                    <a:pt x="789" y="0"/>
                    <a:pt x="760" y="30"/>
                    <a:pt x="760" y="66"/>
                  </a:cubicBezTo>
                  <a:cubicBezTo>
                    <a:pt x="760" y="311"/>
                    <a:pt x="560" y="511"/>
                    <a:pt x="315" y="511"/>
                  </a:cubicBezTo>
                  <a:cubicBezTo>
                    <a:pt x="315" y="511"/>
                    <a:pt x="315" y="511"/>
                    <a:pt x="315" y="511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1" name="Freeform 7"/>
            <p:cNvSpPr>
              <a:spLocks noEditPoints="1"/>
            </p:cNvSpPr>
            <p:nvPr/>
          </p:nvSpPr>
          <p:spPr bwMode="auto">
            <a:xfrm>
              <a:off x="723900" y="3457575"/>
              <a:ext cx="10744200" cy="4876800"/>
            </a:xfrm>
            <a:custGeom>
              <a:avLst/>
              <a:gdLst>
                <a:gd name="T0" fmla="*/ 2569 w 2862"/>
                <a:gd name="T1" fmla="*/ 0 h 1299"/>
                <a:gd name="T2" fmla="*/ 2283 w 2862"/>
                <a:gd name="T3" fmla="*/ 90 h 1299"/>
                <a:gd name="T4" fmla="*/ 2162 w 2862"/>
                <a:gd name="T5" fmla="*/ 184 h 1299"/>
                <a:gd name="T6" fmla="*/ 2169 w 2862"/>
                <a:gd name="T7" fmla="*/ 66 h 1299"/>
                <a:gd name="T8" fmla="*/ 2104 w 2862"/>
                <a:gd name="T9" fmla="*/ 0 h 1299"/>
                <a:gd name="T10" fmla="*/ 251 w 2862"/>
                <a:gd name="T11" fmla="*/ 0 h 1299"/>
                <a:gd name="T12" fmla="*/ 186 w 2862"/>
                <a:gd name="T13" fmla="*/ 66 h 1299"/>
                <a:gd name="T14" fmla="*/ 476 w 2862"/>
                <a:gd name="T15" fmla="*/ 767 h 1299"/>
                <a:gd name="T16" fmla="*/ 684 w 2862"/>
                <a:gd name="T17" fmla="*/ 926 h 1299"/>
                <a:gd name="T18" fmla="*/ 65 w 2862"/>
                <a:gd name="T19" fmla="*/ 926 h 1299"/>
                <a:gd name="T20" fmla="*/ 0 w 2862"/>
                <a:gd name="T21" fmla="*/ 992 h 1299"/>
                <a:gd name="T22" fmla="*/ 123 w 2862"/>
                <a:gd name="T23" fmla="*/ 1144 h 1299"/>
                <a:gd name="T24" fmla="*/ 377 w 2862"/>
                <a:gd name="T25" fmla="*/ 1227 h 1299"/>
                <a:gd name="T26" fmla="*/ 1177 w 2862"/>
                <a:gd name="T27" fmla="*/ 1299 h 1299"/>
                <a:gd name="T28" fmla="*/ 1978 w 2862"/>
                <a:gd name="T29" fmla="*/ 1227 h 1299"/>
                <a:gd name="T30" fmla="*/ 2232 w 2862"/>
                <a:gd name="T31" fmla="*/ 1144 h 1299"/>
                <a:gd name="T32" fmla="*/ 2355 w 2862"/>
                <a:gd name="T33" fmla="*/ 992 h 1299"/>
                <a:gd name="T34" fmla="*/ 2289 w 2862"/>
                <a:gd name="T35" fmla="*/ 926 h 1299"/>
                <a:gd name="T36" fmla="*/ 1671 w 2862"/>
                <a:gd name="T37" fmla="*/ 926 h 1299"/>
                <a:gd name="T38" fmla="*/ 1879 w 2862"/>
                <a:gd name="T39" fmla="*/ 767 h 1299"/>
                <a:gd name="T40" fmla="*/ 1990 w 2862"/>
                <a:gd name="T41" fmla="*/ 635 h 1299"/>
                <a:gd name="T42" fmla="*/ 2572 w 2862"/>
                <a:gd name="T43" fmla="*/ 586 h 1299"/>
                <a:gd name="T44" fmla="*/ 2862 w 2862"/>
                <a:gd name="T45" fmla="*/ 293 h 1299"/>
                <a:gd name="T46" fmla="*/ 2569 w 2862"/>
                <a:gd name="T47" fmla="*/ 0 h 1299"/>
                <a:gd name="T48" fmla="*/ 2102 w 2862"/>
                <a:gd name="T49" fmla="*/ 1057 h 1299"/>
                <a:gd name="T50" fmla="*/ 1918 w 2862"/>
                <a:gd name="T51" fmla="*/ 1106 h 1299"/>
                <a:gd name="T52" fmla="*/ 1177 w 2862"/>
                <a:gd name="T53" fmla="*/ 1168 h 1299"/>
                <a:gd name="T54" fmla="*/ 437 w 2862"/>
                <a:gd name="T55" fmla="*/ 1106 h 1299"/>
                <a:gd name="T56" fmla="*/ 253 w 2862"/>
                <a:gd name="T57" fmla="*/ 1057 h 1299"/>
                <a:gd name="T58" fmla="*/ 1177 w 2862"/>
                <a:gd name="T59" fmla="*/ 1057 h 1299"/>
                <a:gd name="T60" fmla="*/ 1177 w 2862"/>
                <a:gd name="T61" fmla="*/ 1057 h 1299"/>
                <a:gd name="T62" fmla="*/ 1178 w 2862"/>
                <a:gd name="T63" fmla="*/ 1057 h 1299"/>
                <a:gd name="T64" fmla="*/ 2102 w 2862"/>
                <a:gd name="T65" fmla="*/ 1057 h 1299"/>
                <a:gd name="T66" fmla="*/ 1178 w 2862"/>
                <a:gd name="T67" fmla="*/ 926 h 1299"/>
                <a:gd name="T68" fmla="*/ 1177 w 2862"/>
                <a:gd name="T69" fmla="*/ 926 h 1299"/>
                <a:gd name="T70" fmla="*/ 319 w 2862"/>
                <a:gd name="T71" fmla="*/ 131 h 1299"/>
                <a:gd name="T72" fmla="*/ 2036 w 2862"/>
                <a:gd name="T73" fmla="*/ 131 h 1299"/>
                <a:gd name="T74" fmla="*/ 1948 w 2862"/>
                <a:gd name="T75" fmla="*/ 450 h 1299"/>
                <a:gd name="T76" fmla="*/ 1942 w 2862"/>
                <a:gd name="T77" fmla="*/ 459 h 1299"/>
                <a:gd name="T78" fmla="*/ 1907 w 2862"/>
                <a:gd name="T79" fmla="*/ 519 h 1299"/>
                <a:gd name="T80" fmla="*/ 1897 w 2862"/>
                <a:gd name="T81" fmla="*/ 537 h 1299"/>
                <a:gd name="T82" fmla="*/ 1178 w 2862"/>
                <a:gd name="T83" fmla="*/ 926 h 1299"/>
                <a:gd name="T84" fmla="*/ 2569 w 2862"/>
                <a:gd name="T85" fmla="*/ 455 h 1299"/>
                <a:gd name="T86" fmla="*/ 2563 w 2862"/>
                <a:gd name="T87" fmla="*/ 455 h 1299"/>
                <a:gd name="T88" fmla="*/ 2073 w 2862"/>
                <a:gd name="T89" fmla="*/ 497 h 1299"/>
                <a:gd name="T90" fmla="*/ 2569 w 2862"/>
                <a:gd name="T91" fmla="*/ 131 h 1299"/>
                <a:gd name="T92" fmla="*/ 2731 w 2862"/>
                <a:gd name="T93" fmla="*/ 293 h 1299"/>
                <a:gd name="T94" fmla="*/ 2569 w 2862"/>
                <a:gd name="T95" fmla="*/ 455 h 1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862" h="1299">
                  <a:moveTo>
                    <a:pt x="2569" y="0"/>
                  </a:moveTo>
                  <a:cubicBezTo>
                    <a:pt x="2473" y="0"/>
                    <a:pt x="2377" y="30"/>
                    <a:pt x="2283" y="90"/>
                  </a:cubicBezTo>
                  <a:cubicBezTo>
                    <a:pt x="2243" y="116"/>
                    <a:pt x="2202" y="147"/>
                    <a:pt x="2162" y="184"/>
                  </a:cubicBezTo>
                  <a:cubicBezTo>
                    <a:pt x="2167" y="145"/>
                    <a:pt x="2169" y="106"/>
                    <a:pt x="2169" y="66"/>
                  </a:cubicBezTo>
                  <a:cubicBezTo>
                    <a:pt x="2169" y="29"/>
                    <a:pt x="2140" y="0"/>
                    <a:pt x="2104" y="0"/>
                  </a:cubicBezTo>
                  <a:cubicBezTo>
                    <a:pt x="251" y="0"/>
                    <a:pt x="251" y="0"/>
                    <a:pt x="251" y="0"/>
                  </a:cubicBezTo>
                  <a:cubicBezTo>
                    <a:pt x="215" y="0"/>
                    <a:pt x="186" y="29"/>
                    <a:pt x="186" y="66"/>
                  </a:cubicBezTo>
                  <a:cubicBezTo>
                    <a:pt x="186" y="331"/>
                    <a:pt x="289" y="580"/>
                    <a:pt x="476" y="767"/>
                  </a:cubicBezTo>
                  <a:cubicBezTo>
                    <a:pt x="539" y="830"/>
                    <a:pt x="609" y="883"/>
                    <a:pt x="684" y="926"/>
                  </a:cubicBezTo>
                  <a:cubicBezTo>
                    <a:pt x="65" y="926"/>
                    <a:pt x="65" y="926"/>
                    <a:pt x="65" y="926"/>
                  </a:cubicBezTo>
                  <a:cubicBezTo>
                    <a:pt x="29" y="926"/>
                    <a:pt x="0" y="956"/>
                    <a:pt x="0" y="992"/>
                  </a:cubicBezTo>
                  <a:cubicBezTo>
                    <a:pt x="0" y="1051"/>
                    <a:pt x="41" y="1102"/>
                    <a:pt x="123" y="1144"/>
                  </a:cubicBezTo>
                  <a:cubicBezTo>
                    <a:pt x="184" y="1176"/>
                    <a:pt x="270" y="1204"/>
                    <a:pt x="377" y="1227"/>
                  </a:cubicBezTo>
                  <a:cubicBezTo>
                    <a:pt x="592" y="1274"/>
                    <a:pt x="876" y="1299"/>
                    <a:pt x="1177" y="1299"/>
                  </a:cubicBezTo>
                  <a:cubicBezTo>
                    <a:pt x="1479" y="1299"/>
                    <a:pt x="1763" y="1274"/>
                    <a:pt x="1978" y="1227"/>
                  </a:cubicBezTo>
                  <a:cubicBezTo>
                    <a:pt x="2085" y="1204"/>
                    <a:pt x="2171" y="1176"/>
                    <a:pt x="2232" y="1144"/>
                  </a:cubicBezTo>
                  <a:cubicBezTo>
                    <a:pt x="2314" y="1102"/>
                    <a:pt x="2355" y="1051"/>
                    <a:pt x="2355" y="992"/>
                  </a:cubicBezTo>
                  <a:cubicBezTo>
                    <a:pt x="2355" y="956"/>
                    <a:pt x="2326" y="926"/>
                    <a:pt x="2289" y="926"/>
                  </a:cubicBezTo>
                  <a:cubicBezTo>
                    <a:pt x="1671" y="926"/>
                    <a:pt x="1671" y="926"/>
                    <a:pt x="1671" y="926"/>
                  </a:cubicBezTo>
                  <a:cubicBezTo>
                    <a:pt x="1746" y="883"/>
                    <a:pt x="1816" y="830"/>
                    <a:pt x="1879" y="767"/>
                  </a:cubicBezTo>
                  <a:cubicBezTo>
                    <a:pt x="1920" y="726"/>
                    <a:pt x="1957" y="682"/>
                    <a:pt x="1990" y="635"/>
                  </a:cubicBezTo>
                  <a:cubicBezTo>
                    <a:pt x="2572" y="586"/>
                    <a:pt x="2572" y="586"/>
                    <a:pt x="2572" y="586"/>
                  </a:cubicBezTo>
                  <a:cubicBezTo>
                    <a:pt x="2732" y="585"/>
                    <a:pt x="2862" y="454"/>
                    <a:pt x="2862" y="293"/>
                  </a:cubicBezTo>
                  <a:cubicBezTo>
                    <a:pt x="2862" y="132"/>
                    <a:pt x="2730" y="0"/>
                    <a:pt x="2569" y="0"/>
                  </a:cubicBezTo>
                  <a:close/>
                  <a:moveTo>
                    <a:pt x="2102" y="1057"/>
                  </a:moveTo>
                  <a:cubicBezTo>
                    <a:pt x="2058" y="1073"/>
                    <a:pt x="1998" y="1090"/>
                    <a:pt x="1918" y="1106"/>
                  </a:cubicBezTo>
                  <a:cubicBezTo>
                    <a:pt x="1716" y="1146"/>
                    <a:pt x="1453" y="1168"/>
                    <a:pt x="1177" y="1168"/>
                  </a:cubicBezTo>
                  <a:cubicBezTo>
                    <a:pt x="902" y="1168"/>
                    <a:pt x="639" y="1146"/>
                    <a:pt x="437" y="1106"/>
                  </a:cubicBezTo>
                  <a:cubicBezTo>
                    <a:pt x="357" y="1090"/>
                    <a:pt x="297" y="1073"/>
                    <a:pt x="253" y="1057"/>
                  </a:cubicBezTo>
                  <a:cubicBezTo>
                    <a:pt x="1177" y="1057"/>
                    <a:pt x="1177" y="1057"/>
                    <a:pt x="1177" y="1057"/>
                  </a:cubicBezTo>
                  <a:cubicBezTo>
                    <a:pt x="1177" y="1057"/>
                    <a:pt x="1177" y="1057"/>
                    <a:pt x="1177" y="1057"/>
                  </a:cubicBezTo>
                  <a:cubicBezTo>
                    <a:pt x="1178" y="1057"/>
                    <a:pt x="1178" y="1057"/>
                    <a:pt x="1178" y="1057"/>
                  </a:cubicBezTo>
                  <a:cubicBezTo>
                    <a:pt x="2102" y="1057"/>
                    <a:pt x="2102" y="1057"/>
                    <a:pt x="2102" y="1057"/>
                  </a:cubicBezTo>
                  <a:close/>
                  <a:moveTo>
                    <a:pt x="1178" y="926"/>
                  </a:moveTo>
                  <a:cubicBezTo>
                    <a:pt x="1177" y="926"/>
                    <a:pt x="1177" y="926"/>
                    <a:pt x="1177" y="926"/>
                  </a:cubicBezTo>
                  <a:cubicBezTo>
                    <a:pt x="725" y="926"/>
                    <a:pt x="353" y="575"/>
                    <a:pt x="319" y="131"/>
                  </a:cubicBezTo>
                  <a:cubicBezTo>
                    <a:pt x="2036" y="131"/>
                    <a:pt x="2036" y="131"/>
                    <a:pt x="2036" y="131"/>
                  </a:cubicBezTo>
                  <a:cubicBezTo>
                    <a:pt x="2027" y="245"/>
                    <a:pt x="1996" y="352"/>
                    <a:pt x="1948" y="450"/>
                  </a:cubicBezTo>
                  <a:cubicBezTo>
                    <a:pt x="1946" y="453"/>
                    <a:pt x="1944" y="456"/>
                    <a:pt x="1942" y="459"/>
                  </a:cubicBezTo>
                  <a:cubicBezTo>
                    <a:pt x="1929" y="480"/>
                    <a:pt x="1917" y="500"/>
                    <a:pt x="1907" y="519"/>
                  </a:cubicBezTo>
                  <a:cubicBezTo>
                    <a:pt x="1903" y="526"/>
                    <a:pt x="1900" y="532"/>
                    <a:pt x="1897" y="537"/>
                  </a:cubicBezTo>
                  <a:cubicBezTo>
                    <a:pt x="1743" y="772"/>
                    <a:pt x="1478" y="926"/>
                    <a:pt x="1178" y="926"/>
                  </a:cubicBezTo>
                  <a:close/>
                  <a:moveTo>
                    <a:pt x="2569" y="455"/>
                  </a:moveTo>
                  <a:cubicBezTo>
                    <a:pt x="2567" y="455"/>
                    <a:pt x="2565" y="455"/>
                    <a:pt x="2563" y="455"/>
                  </a:cubicBezTo>
                  <a:cubicBezTo>
                    <a:pt x="2073" y="497"/>
                    <a:pt x="2073" y="497"/>
                    <a:pt x="2073" y="497"/>
                  </a:cubicBezTo>
                  <a:cubicBezTo>
                    <a:pt x="2164" y="358"/>
                    <a:pt x="2346" y="131"/>
                    <a:pt x="2569" y="131"/>
                  </a:cubicBezTo>
                  <a:cubicBezTo>
                    <a:pt x="2658" y="131"/>
                    <a:pt x="2731" y="204"/>
                    <a:pt x="2731" y="293"/>
                  </a:cubicBezTo>
                  <a:cubicBezTo>
                    <a:pt x="2731" y="382"/>
                    <a:pt x="2658" y="455"/>
                    <a:pt x="2569" y="455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2" name="文本框 16"/>
          <p:cNvSpPr txBox="1">
            <a:spLocks noChangeArrowheads="1"/>
          </p:cNvSpPr>
          <p:nvPr/>
        </p:nvSpPr>
        <p:spPr bwMode="auto">
          <a:xfrm>
            <a:off x="1391521" y="1595531"/>
            <a:ext cx="598879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家庭在幼小衔接中被认为承担的责任最大</a:t>
            </a:r>
          </a:p>
        </p:txBody>
      </p:sp>
      <p:sp>
        <p:nvSpPr>
          <p:cNvPr id="23" name="文本框 20"/>
          <p:cNvSpPr txBox="1">
            <a:spLocks noChangeArrowheads="1"/>
          </p:cNvSpPr>
          <p:nvPr/>
        </p:nvSpPr>
        <p:spPr bwMode="auto">
          <a:xfrm>
            <a:off x="1289050" y="5449888"/>
            <a:ext cx="474662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1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是经国务院批准组建的涉及国家安全</a:t>
            </a:r>
            <a:endParaRPr lang="zh-CN" altLang="en-US" sz="1800">
              <a:solidFill>
                <a:schemeClr val="bg1"/>
              </a:solidFill>
            </a:endParaRPr>
          </a:p>
        </p:txBody>
      </p:sp>
      <p:grpSp>
        <p:nvGrpSpPr>
          <p:cNvPr id="24" name="组合 23"/>
          <p:cNvGrpSpPr/>
          <p:nvPr/>
        </p:nvGrpSpPr>
        <p:grpSpPr>
          <a:xfrm flipH="1">
            <a:off x="1058783" y="3643903"/>
            <a:ext cx="321909" cy="295999"/>
            <a:chOff x="723900" y="-1476375"/>
            <a:chExt cx="10744200" cy="9810750"/>
          </a:xfrm>
          <a:solidFill>
            <a:srgbClr val="436A3E"/>
          </a:solidFill>
        </p:grpSpPr>
        <p:sp>
          <p:nvSpPr>
            <p:cNvPr id="25" name="Freeform 5"/>
            <p:cNvSpPr>
              <a:spLocks noEditPoints="1"/>
            </p:cNvSpPr>
            <p:nvPr/>
          </p:nvSpPr>
          <p:spPr bwMode="auto">
            <a:xfrm>
              <a:off x="2690813" y="-1476375"/>
              <a:ext cx="4733925" cy="4764088"/>
            </a:xfrm>
            <a:custGeom>
              <a:avLst/>
              <a:gdLst>
                <a:gd name="T0" fmla="*/ 66 w 1261"/>
                <a:gd name="T1" fmla="*/ 1269 h 1269"/>
                <a:gd name="T2" fmla="*/ 131 w 1261"/>
                <a:gd name="T3" fmla="*/ 1203 h 1269"/>
                <a:gd name="T4" fmla="*/ 522 w 1261"/>
                <a:gd name="T5" fmla="*/ 808 h 1269"/>
                <a:gd name="T6" fmla="*/ 344 w 1261"/>
                <a:gd name="T7" fmla="*/ 1203 h 1269"/>
                <a:gd name="T8" fmla="*/ 409 w 1261"/>
                <a:gd name="T9" fmla="*/ 1269 h 1269"/>
                <a:gd name="T10" fmla="*/ 475 w 1261"/>
                <a:gd name="T11" fmla="*/ 1203 h 1269"/>
                <a:gd name="T12" fmla="*/ 871 w 1261"/>
                <a:gd name="T13" fmla="*/ 806 h 1269"/>
                <a:gd name="T14" fmla="*/ 873 w 1261"/>
                <a:gd name="T15" fmla="*/ 806 h 1269"/>
                <a:gd name="T16" fmla="*/ 1261 w 1261"/>
                <a:gd name="T17" fmla="*/ 417 h 1269"/>
                <a:gd name="T18" fmla="*/ 1261 w 1261"/>
                <a:gd name="T19" fmla="*/ 417 h 1269"/>
                <a:gd name="T20" fmla="*/ 843 w 1261"/>
                <a:gd name="T21" fmla="*/ 0 h 1269"/>
                <a:gd name="T22" fmla="*/ 426 w 1261"/>
                <a:gd name="T23" fmla="*/ 417 h 1269"/>
                <a:gd name="T24" fmla="*/ 426 w 1261"/>
                <a:gd name="T25" fmla="*/ 417 h 1269"/>
                <a:gd name="T26" fmla="*/ 705 w 1261"/>
                <a:gd name="T27" fmla="*/ 702 h 1269"/>
                <a:gd name="T28" fmla="*/ 591 w 1261"/>
                <a:gd name="T29" fmla="*/ 756 h 1269"/>
                <a:gd name="T30" fmla="*/ 592 w 1261"/>
                <a:gd name="T31" fmla="*/ 742 h 1269"/>
                <a:gd name="T32" fmla="*/ 527 w 1261"/>
                <a:gd name="T33" fmla="*/ 677 h 1269"/>
                <a:gd name="T34" fmla="*/ 0 w 1261"/>
                <a:gd name="T35" fmla="*/ 1203 h 1269"/>
                <a:gd name="T36" fmla="*/ 66 w 1261"/>
                <a:gd name="T37" fmla="*/ 1269 h 1269"/>
                <a:gd name="T38" fmla="*/ 931 w 1261"/>
                <a:gd name="T39" fmla="*/ 352 h 1269"/>
                <a:gd name="T40" fmla="*/ 865 w 1261"/>
                <a:gd name="T41" fmla="*/ 417 h 1269"/>
                <a:gd name="T42" fmla="*/ 711 w 1261"/>
                <a:gd name="T43" fmla="*/ 571 h 1269"/>
                <a:gd name="T44" fmla="*/ 557 w 1261"/>
                <a:gd name="T45" fmla="*/ 417 h 1269"/>
                <a:gd name="T46" fmla="*/ 557 w 1261"/>
                <a:gd name="T47" fmla="*/ 417 h 1269"/>
                <a:gd name="T48" fmla="*/ 843 w 1261"/>
                <a:gd name="T49" fmla="*/ 131 h 1269"/>
                <a:gd name="T50" fmla="*/ 1130 w 1261"/>
                <a:gd name="T51" fmla="*/ 417 h 1269"/>
                <a:gd name="T52" fmla="*/ 1130 w 1261"/>
                <a:gd name="T53" fmla="*/ 417 h 1269"/>
                <a:gd name="T54" fmla="*/ 872 w 1261"/>
                <a:gd name="T55" fmla="*/ 675 h 1269"/>
                <a:gd name="T56" fmla="*/ 870 w 1261"/>
                <a:gd name="T57" fmla="*/ 675 h 1269"/>
                <a:gd name="T58" fmla="*/ 828 w 1261"/>
                <a:gd name="T59" fmla="*/ 677 h 1269"/>
                <a:gd name="T60" fmla="*/ 996 w 1261"/>
                <a:gd name="T61" fmla="*/ 417 h 1269"/>
                <a:gd name="T62" fmla="*/ 931 w 1261"/>
                <a:gd name="T63" fmla="*/ 352 h 1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261" h="1269">
                  <a:moveTo>
                    <a:pt x="66" y="1269"/>
                  </a:moveTo>
                  <a:cubicBezTo>
                    <a:pt x="102" y="1269"/>
                    <a:pt x="131" y="1239"/>
                    <a:pt x="131" y="1203"/>
                  </a:cubicBezTo>
                  <a:cubicBezTo>
                    <a:pt x="131" y="987"/>
                    <a:pt x="306" y="810"/>
                    <a:pt x="522" y="808"/>
                  </a:cubicBezTo>
                  <a:cubicBezTo>
                    <a:pt x="413" y="905"/>
                    <a:pt x="344" y="1046"/>
                    <a:pt x="344" y="1203"/>
                  </a:cubicBezTo>
                  <a:cubicBezTo>
                    <a:pt x="344" y="1239"/>
                    <a:pt x="373" y="1269"/>
                    <a:pt x="409" y="1269"/>
                  </a:cubicBezTo>
                  <a:cubicBezTo>
                    <a:pt x="445" y="1269"/>
                    <a:pt x="475" y="1239"/>
                    <a:pt x="475" y="1203"/>
                  </a:cubicBezTo>
                  <a:cubicBezTo>
                    <a:pt x="475" y="984"/>
                    <a:pt x="653" y="806"/>
                    <a:pt x="871" y="806"/>
                  </a:cubicBezTo>
                  <a:cubicBezTo>
                    <a:pt x="872" y="806"/>
                    <a:pt x="872" y="806"/>
                    <a:pt x="873" y="806"/>
                  </a:cubicBezTo>
                  <a:cubicBezTo>
                    <a:pt x="1087" y="806"/>
                    <a:pt x="1261" y="631"/>
                    <a:pt x="1261" y="417"/>
                  </a:cubicBezTo>
                  <a:cubicBezTo>
                    <a:pt x="1261" y="417"/>
                    <a:pt x="1261" y="417"/>
                    <a:pt x="1261" y="417"/>
                  </a:cubicBezTo>
                  <a:cubicBezTo>
                    <a:pt x="1261" y="187"/>
                    <a:pt x="1073" y="0"/>
                    <a:pt x="843" y="0"/>
                  </a:cubicBezTo>
                  <a:cubicBezTo>
                    <a:pt x="613" y="0"/>
                    <a:pt x="426" y="187"/>
                    <a:pt x="426" y="417"/>
                  </a:cubicBezTo>
                  <a:cubicBezTo>
                    <a:pt x="426" y="417"/>
                    <a:pt x="426" y="417"/>
                    <a:pt x="426" y="417"/>
                  </a:cubicBezTo>
                  <a:cubicBezTo>
                    <a:pt x="426" y="572"/>
                    <a:pt x="551" y="699"/>
                    <a:pt x="705" y="702"/>
                  </a:cubicBezTo>
                  <a:cubicBezTo>
                    <a:pt x="664" y="716"/>
                    <a:pt x="626" y="734"/>
                    <a:pt x="591" y="756"/>
                  </a:cubicBezTo>
                  <a:cubicBezTo>
                    <a:pt x="592" y="752"/>
                    <a:pt x="592" y="747"/>
                    <a:pt x="592" y="742"/>
                  </a:cubicBezTo>
                  <a:cubicBezTo>
                    <a:pt x="592" y="706"/>
                    <a:pt x="563" y="677"/>
                    <a:pt x="527" y="677"/>
                  </a:cubicBezTo>
                  <a:cubicBezTo>
                    <a:pt x="237" y="677"/>
                    <a:pt x="0" y="913"/>
                    <a:pt x="0" y="1203"/>
                  </a:cubicBezTo>
                  <a:cubicBezTo>
                    <a:pt x="0" y="1239"/>
                    <a:pt x="30" y="1269"/>
                    <a:pt x="66" y="1269"/>
                  </a:cubicBezTo>
                  <a:close/>
                  <a:moveTo>
                    <a:pt x="931" y="352"/>
                  </a:moveTo>
                  <a:cubicBezTo>
                    <a:pt x="895" y="352"/>
                    <a:pt x="865" y="381"/>
                    <a:pt x="865" y="417"/>
                  </a:cubicBezTo>
                  <a:cubicBezTo>
                    <a:pt x="865" y="502"/>
                    <a:pt x="796" y="571"/>
                    <a:pt x="711" y="571"/>
                  </a:cubicBezTo>
                  <a:cubicBezTo>
                    <a:pt x="626" y="571"/>
                    <a:pt x="557" y="502"/>
                    <a:pt x="557" y="417"/>
                  </a:cubicBezTo>
                  <a:cubicBezTo>
                    <a:pt x="557" y="417"/>
                    <a:pt x="557" y="417"/>
                    <a:pt x="557" y="417"/>
                  </a:cubicBezTo>
                  <a:cubicBezTo>
                    <a:pt x="557" y="259"/>
                    <a:pt x="685" y="131"/>
                    <a:pt x="843" y="131"/>
                  </a:cubicBezTo>
                  <a:cubicBezTo>
                    <a:pt x="1001" y="131"/>
                    <a:pt x="1130" y="259"/>
                    <a:pt x="1130" y="417"/>
                  </a:cubicBezTo>
                  <a:cubicBezTo>
                    <a:pt x="1130" y="417"/>
                    <a:pt x="1130" y="417"/>
                    <a:pt x="1130" y="417"/>
                  </a:cubicBezTo>
                  <a:cubicBezTo>
                    <a:pt x="1130" y="560"/>
                    <a:pt x="1014" y="675"/>
                    <a:pt x="872" y="675"/>
                  </a:cubicBezTo>
                  <a:cubicBezTo>
                    <a:pt x="871" y="675"/>
                    <a:pt x="871" y="675"/>
                    <a:pt x="870" y="675"/>
                  </a:cubicBezTo>
                  <a:cubicBezTo>
                    <a:pt x="856" y="675"/>
                    <a:pt x="842" y="676"/>
                    <a:pt x="828" y="677"/>
                  </a:cubicBezTo>
                  <a:cubicBezTo>
                    <a:pt x="927" y="632"/>
                    <a:pt x="996" y="533"/>
                    <a:pt x="996" y="417"/>
                  </a:cubicBezTo>
                  <a:cubicBezTo>
                    <a:pt x="996" y="381"/>
                    <a:pt x="967" y="352"/>
                    <a:pt x="931" y="352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6" name="Freeform 6"/>
            <p:cNvSpPr>
              <a:spLocks/>
            </p:cNvSpPr>
            <p:nvPr/>
          </p:nvSpPr>
          <p:spPr bwMode="auto">
            <a:xfrm>
              <a:off x="5427663" y="-60325"/>
              <a:ext cx="3344863" cy="3348038"/>
            </a:xfrm>
            <a:custGeom>
              <a:avLst/>
              <a:gdLst>
                <a:gd name="T0" fmla="*/ 315 w 891"/>
                <a:gd name="T1" fmla="*/ 511 h 892"/>
                <a:gd name="T2" fmla="*/ 0 w 891"/>
                <a:gd name="T3" fmla="*/ 826 h 892"/>
                <a:gd name="T4" fmla="*/ 65 w 891"/>
                <a:gd name="T5" fmla="*/ 892 h 892"/>
                <a:gd name="T6" fmla="*/ 131 w 891"/>
                <a:gd name="T7" fmla="*/ 826 h 892"/>
                <a:gd name="T8" fmla="*/ 315 w 891"/>
                <a:gd name="T9" fmla="*/ 642 h 892"/>
                <a:gd name="T10" fmla="*/ 315 w 891"/>
                <a:gd name="T11" fmla="*/ 642 h 892"/>
                <a:gd name="T12" fmla="*/ 891 w 891"/>
                <a:gd name="T13" fmla="*/ 66 h 892"/>
                <a:gd name="T14" fmla="*/ 825 w 891"/>
                <a:gd name="T15" fmla="*/ 0 h 892"/>
                <a:gd name="T16" fmla="*/ 760 w 891"/>
                <a:gd name="T17" fmla="*/ 66 h 892"/>
                <a:gd name="T18" fmla="*/ 315 w 891"/>
                <a:gd name="T19" fmla="*/ 511 h 892"/>
                <a:gd name="T20" fmla="*/ 315 w 891"/>
                <a:gd name="T21" fmla="*/ 511 h 8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91" h="892">
                  <a:moveTo>
                    <a:pt x="315" y="511"/>
                  </a:moveTo>
                  <a:cubicBezTo>
                    <a:pt x="141" y="511"/>
                    <a:pt x="0" y="652"/>
                    <a:pt x="0" y="826"/>
                  </a:cubicBezTo>
                  <a:cubicBezTo>
                    <a:pt x="0" y="862"/>
                    <a:pt x="29" y="892"/>
                    <a:pt x="65" y="892"/>
                  </a:cubicBezTo>
                  <a:cubicBezTo>
                    <a:pt x="101" y="892"/>
                    <a:pt x="131" y="862"/>
                    <a:pt x="131" y="826"/>
                  </a:cubicBezTo>
                  <a:cubicBezTo>
                    <a:pt x="131" y="724"/>
                    <a:pt x="213" y="642"/>
                    <a:pt x="315" y="642"/>
                  </a:cubicBezTo>
                  <a:cubicBezTo>
                    <a:pt x="315" y="642"/>
                    <a:pt x="315" y="642"/>
                    <a:pt x="315" y="642"/>
                  </a:cubicBezTo>
                  <a:cubicBezTo>
                    <a:pt x="633" y="642"/>
                    <a:pt x="891" y="383"/>
                    <a:pt x="891" y="66"/>
                  </a:cubicBezTo>
                  <a:cubicBezTo>
                    <a:pt x="891" y="30"/>
                    <a:pt x="862" y="0"/>
                    <a:pt x="825" y="0"/>
                  </a:cubicBezTo>
                  <a:cubicBezTo>
                    <a:pt x="789" y="0"/>
                    <a:pt x="760" y="30"/>
                    <a:pt x="760" y="66"/>
                  </a:cubicBezTo>
                  <a:cubicBezTo>
                    <a:pt x="760" y="311"/>
                    <a:pt x="560" y="511"/>
                    <a:pt x="315" y="511"/>
                  </a:cubicBezTo>
                  <a:cubicBezTo>
                    <a:pt x="315" y="511"/>
                    <a:pt x="315" y="511"/>
                    <a:pt x="315" y="511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7" name="Freeform 7"/>
            <p:cNvSpPr>
              <a:spLocks noEditPoints="1"/>
            </p:cNvSpPr>
            <p:nvPr/>
          </p:nvSpPr>
          <p:spPr bwMode="auto">
            <a:xfrm>
              <a:off x="723900" y="3457575"/>
              <a:ext cx="10744200" cy="4876800"/>
            </a:xfrm>
            <a:custGeom>
              <a:avLst/>
              <a:gdLst>
                <a:gd name="T0" fmla="*/ 2569 w 2862"/>
                <a:gd name="T1" fmla="*/ 0 h 1299"/>
                <a:gd name="T2" fmla="*/ 2283 w 2862"/>
                <a:gd name="T3" fmla="*/ 90 h 1299"/>
                <a:gd name="T4" fmla="*/ 2162 w 2862"/>
                <a:gd name="T5" fmla="*/ 184 h 1299"/>
                <a:gd name="T6" fmla="*/ 2169 w 2862"/>
                <a:gd name="T7" fmla="*/ 66 h 1299"/>
                <a:gd name="T8" fmla="*/ 2104 w 2862"/>
                <a:gd name="T9" fmla="*/ 0 h 1299"/>
                <a:gd name="T10" fmla="*/ 251 w 2862"/>
                <a:gd name="T11" fmla="*/ 0 h 1299"/>
                <a:gd name="T12" fmla="*/ 186 w 2862"/>
                <a:gd name="T13" fmla="*/ 66 h 1299"/>
                <a:gd name="T14" fmla="*/ 476 w 2862"/>
                <a:gd name="T15" fmla="*/ 767 h 1299"/>
                <a:gd name="T16" fmla="*/ 684 w 2862"/>
                <a:gd name="T17" fmla="*/ 926 h 1299"/>
                <a:gd name="T18" fmla="*/ 65 w 2862"/>
                <a:gd name="T19" fmla="*/ 926 h 1299"/>
                <a:gd name="T20" fmla="*/ 0 w 2862"/>
                <a:gd name="T21" fmla="*/ 992 h 1299"/>
                <a:gd name="T22" fmla="*/ 123 w 2862"/>
                <a:gd name="T23" fmla="*/ 1144 h 1299"/>
                <a:gd name="T24" fmla="*/ 377 w 2862"/>
                <a:gd name="T25" fmla="*/ 1227 h 1299"/>
                <a:gd name="T26" fmla="*/ 1177 w 2862"/>
                <a:gd name="T27" fmla="*/ 1299 h 1299"/>
                <a:gd name="T28" fmla="*/ 1978 w 2862"/>
                <a:gd name="T29" fmla="*/ 1227 h 1299"/>
                <a:gd name="T30" fmla="*/ 2232 w 2862"/>
                <a:gd name="T31" fmla="*/ 1144 h 1299"/>
                <a:gd name="T32" fmla="*/ 2355 w 2862"/>
                <a:gd name="T33" fmla="*/ 992 h 1299"/>
                <a:gd name="T34" fmla="*/ 2289 w 2862"/>
                <a:gd name="T35" fmla="*/ 926 h 1299"/>
                <a:gd name="T36" fmla="*/ 1671 w 2862"/>
                <a:gd name="T37" fmla="*/ 926 h 1299"/>
                <a:gd name="T38" fmla="*/ 1879 w 2862"/>
                <a:gd name="T39" fmla="*/ 767 h 1299"/>
                <a:gd name="T40" fmla="*/ 1990 w 2862"/>
                <a:gd name="T41" fmla="*/ 635 h 1299"/>
                <a:gd name="T42" fmla="*/ 2572 w 2862"/>
                <a:gd name="T43" fmla="*/ 586 h 1299"/>
                <a:gd name="T44" fmla="*/ 2862 w 2862"/>
                <a:gd name="T45" fmla="*/ 293 h 1299"/>
                <a:gd name="T46" fmla="*/ 2569 w 2862"/>
                <a:gd name="T47" fmla="*/ 0 h 1299"/>
                <a:gd name="T48" fmla="*/ 2102 w 2862"/>
                <a:gd name="T49" fmla="*/ 1057 h 1299"/>
                <a:gd name="T50" fmla="*/ 1918 w 2862"/>
                <a:gd name="T51" fmla="*/ 1106 h 1299"/>
                <a:gd name="T52" fmla="*/ 1177 w 2862"/>
                <a:gd name="T53" fmla="*/ 1168 h 1299"/>
                <a:gd name="T54" fmla="*/ 437 w 2862"/>
                <a:gd name="T55" fmla="*/ 1106 h 1299"/>
                <a:gd name="T56" fmla="*/ 253 w 2862"/>
                <a:gd name="T57" fmla="*/ 1057 h 1299"/>
                <a:gd name="T58" fmla="*/ 1177 w 2862"/>
                <a:gd name="T59" fmla="*/ 1057 h 1299"/>
                <a:gd name="T60" fmla="*/ 1177 w 2862"/>
                <a:gd name="T61" fmla="*/ 1057 h 1299"/>
                <a:gd name="T62" fmla="*/ 1178 w 2862"/>
                <a:gd name="T63" fmla="*/ 1057 h 1299"/>
                <a:gd name="T64" fmla="*/ 2102 w 2862"/>
                <a:gd name="T65" fmla="*/ 1057 h 1299"/>
                <a:gd name="T66" fmla="*/ 1178 w 2862"/>
                <a:gd name="T67" fmla="*/ 926 h 1299"/>
                <a:gd name="T68" fmla="*/ 1177 w 2862"/>
                <a:gd name="T69" fmla="*/ 926 h 1299"/>
                <a:gd name="T70" fmla="*/ 319 w 2862"/>
                <a:gd name="T71" fmla="*/ 131 h 1299"/>
                <a:gd name="T72" fmla="*/ 2036 w 2862"/>
                <a:gd name="T73" fmla="*/ 131 h 1299"/>
                <a:gd name="T74" fmla="*/ 1948 w 2862"/>
                <a:gd name="T75" fmla="*/ 450 h 1299"/>
                <a:gd name="T76" fmla="*/ 1942 w 2862"/>
                <a:gd name="T77" fmla="*/ 459 h 1299"/>
                <a:gd name="T78" fmla="*/ 1907 w 2862"/>
                <a:gd name="T79" fmla="*/ 519 h 1299"/>
                <a:gd name="T80" fmla="*/ 1897 w 2862"/>
                <a:gd name="T81" fmla="*/ 537 h 1299"/>
                <a:gd name="T82" fmla="*/ 1178 w 2862"/>
                <a:gd name="T83" fmla="*/ 926 h 1299"/>
                <a:gd name="T84" fmla="*/ 2569 w 2862"/>
                <a:gd name="T85" fmla="*/ 455 h 1299"/>
                <a:gd name="T86" fmla="*/ 2563 w 2862"/>
                <a:gd name="T87" fmla="*/ 455 h 1299"/>
                <a:gd name="T88" fmla="*/ 2073 w 2862"/>
                <a:gd name="T89" fmla="*/ 497 h 1299"/>
                <a:gd name="T90" fmla="*/ 2569 w 2862"/>
                <a:gd name="T91" fmla="*/ 131 h 1299"/>
                <a:gd name="T92" fmla="*/ 2731 w 2862"/>
                <a:gd name="T93" fmla="*/ 293 h 1299"/>
                <a:gd name="T94" fmla="*/ 2569 w 2862"/>
                <a:gd name="T95" fmla="*/ 455 h 1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862" h="1299">
                  <a:moveTo>
                    <a:pt x="2569" y="0"/>
                  </a:moveTo>
                  <a:cubicBezTo>
                    <a:pt x="2473" y="0"/>
                    <a:pt x="2377" y="30"/>
                    <a:pt x="2283" y="90"/>
                  </a:cubicBezTo>
                  <a:cubicBezTo>
                    <a:pt x="2243" y="116"/>
                    <a:pt x="2202" y="147"/>
                    <a:pt x="2162" y="184"/>
                  </a:cubicBezTo>
                  <a:cubicBezTo>
                    <a:pt x="2167" y="145"/>
                    <a:pt x="2169" y="106"/>
                    <a:pt x="2169" y="66"/>
                  </a:cubicBezTo>
                  <a:cubicBezTo>
                    <a:pt x="2169" y="29"/>
                    <a:pt x="2140" y="0"/>
                    <a:pt x="2104" y="0"/>
                  </a:cubicBezTo>
                  <a:cubicBezTo>
                    <a:pt x="251" y="0"/>
                    <a:pt x="251" y="0"/>
                    <a:pt x="251" y="0"/>
                  </a:cubicBezTo>
                  <a:cubicBezTo>
                    <a:pt x="215" y="0"/>
                    <a:pt x="186" y="29"/>
                    <a:pt x="186" y="66"/>
                  </a:cubicBezTo>
                  <a:cubicBezTo>
                    <a:pt x="186" y="331"/>
                    <a:pt x="289" y="580"/>
                    <a:pt x="476" y="767"/>
                  </a:cubicBezTo>
                  <a:cubicBezTo>
                    <a:pt x="539" y="830"/>
                    <a:pt x="609" y="883"/>
                    <a:pt x="684" y="926"/>
                  </a:cubicBezTo>
                  <a:cubicBezTo>
                    <a:pt x="65" y="926"/>
                    <a:pt x="65" y="926"/>
                    <a:pt x="65" y="926"/>
                  </a:cubicBezTo>
                  <a:cubicBezTo>
                    <a:pt x="29" y="926"/>
                    <a:pt x="0" y="956"/>
                    <a:pt x="0" y="992"/>
                  </a:cubicBezTo>
                  <a:cubicBezTo>
                    <a:pt x="0" y="1051"/>
                    <a:pt x="41" y="1102"/>
                    <a:pt x="123" y="1144"/>
                  </a:cubicBezTo>
                  <a:cubicBezTo>
                    <a:pt x="184" y="1176"/>
                    <a:pt x="270" y="1204"/>
                    <a:pt x="377" y="1227"/>
                  </a:cubicBezTo>
                  <a:cubicBezTo>
                    <a:pt x="592" y="1274"/>
                    <a:pt x="876" y="1299"/>
                    <a:pt x="1177" y="1299"/>
                  </a:cubicBezTo>
                  <a:cubicBezTo>
                    <a:pt x="1479" y="1299"/>
                    <a:pt x="1763" y="1274"/>
                    <a:pt x="1978" y="1227"/>
                  </a:cubicBezTo>
                  <a:cubicBezTo>
                    <a:pt x="2085" y="1204"/>
                    <a:pt x="2171" y="1176"/>
                    <a:pt x="2232" y="1144"/>
                  </a:cubicBezTo>
                  <a:cubicBezTo>
                    <a:pt x="2314" y="1102"/>
                    <a:pt x="2355" y="1051"/>
                    <a:pt x="2355" y="992"/>
                  </a:cubicBezTo>
                  <a:cubicBezTo>
                    <a:pt x="2355" y="956"/>
                    <a:pt x="2326" y="926"/>
                    <a:pt x="2289" y="926"/>
                  </a:cubicBezTo>
                  <a:cubicBezTo>
                    <a:pt x="1671" y="926"/>
                    <a:pt x="1671" y="926"/>
                    <a:pt x="1671" y="926"/>
                  </a:cubicBezTo>
                  <a:cubicBezTo>
                    <a:pt x="1746" y="883"/>
                    <a:pt x="1816" y="830"/>
                    <a:pt x="1879" y="767"/>
                  </a:cubicBezTo>
                  <a:cubicBezTo>
                    <a:pt x="1920" y="726"/>
                    <a:pt x="1957" y="682"/>
                    <a:pt x="1990" y="635"/>
                  </a:cubicBezTo>
                  <a:cubicBezTo>
                    <a:pt x="2572" y="586"/>
                    <a:pt x="2572" y="586"/>
                    <a:pt x="2572" y="586"/>
                  </a:cubicBezTo>
                  <a:cubicBezTo>
                    <a:pt x="2732" y="585"/>
                    <a:pt x="2862" y="454"/>
                    <a:pt x="2862" y="293"/>
                  </a:cubicBezTo>
                  <a:cubicBezTo>
                    <a:pt x="2862" y="132"/>
                    <a:pt x="2730" y="0"/>
                    <a:pt x="2569" y="0"/>
                  </a:cubicBezTo>
                  <a:close/>
                  <a:moveTo>
                    <a:pt x="2102" y="1057"/>
                  </a:moveTo>
                  <a:cubicBezTo>
                    <a:pt x="2058" y="1073"/>
                    <a:pt x="1998" y="1090"/>
                    <a:pt x="1918" y="1106"/>
                  </a:cubicBezTo>
                  <a:cubicBezTo>
                    <a:pt x="1716" y="1146"/>
                    <a:pt x="1453" y="1168"/>
                    <a:pt x="1177" y="1168"/>
                  </a:cubicBezTo>
                  <a:cubicBezTo>
                    <a:pt x="902" y="1168"/>
                    <a:pt x="639" y="1146"/>
                    <a:pt x="437" y="1106"/>
                  </a:cubicBezTo>
                  <a:cubicBezTo>
                    <a:pt x="357" y="1090"/>
                    <a:pt x="297" y="1073"/>
                    <a:pt x="253" y="1057"/>
                  </a:cubicBezTo>
                  <a:cubicBezTo>
                    <a:pt x="1177" y="1057"/>
                    <a:pt x="1177" y="1057"/>
                    <a:pt x="1177" y="1057"/>
                  </a:cubicBezTo>
                  <a:cubicBezTo>
                    <a:pt x="1177" y="1057"/>
                    <a:pt x="1177" y="1057"/>
                    <a:pt x="1177" y="1057"/>
                  </a:cubicBezTo>
                  <a:cubicBezTo>
                    <a:pt x="1178" y="1057"/>
                    <a:pt x="1178" y="1057"/>
                    <a:pt x="1178" y="1057"/>
                  </a:cubicBezTo>
                  <a:cubicBezTo>
                    <a:pt x="2102" y="1057"/>
                    <a:pt x="2102" y="1057"/>
                    <a:pt x="2102" y="1057"/>
                  </a:cubicBezTo>
                  <a:close/>
                  <a:moveTo>
                    <a:pt x="1178" y="926"/>
                  </a:moveTo>
                  <a:cubicBezTo>
                    <a:pt x="1177" y="926"/>
                    <a:pt x="1177" y="926"/>
                    <a:pt x="1177" y="926"/>
                  </a:cubicBezTo>
                  <a:cubicBezTo>
                    <a:pt x="725" y="926"/>
                    <a:pt x="353" y="575"/>
                    <a:pt x="319" y="131"/>
                  </a:cubicBezTo>
                  <a:cubicBezTo>
                    <a:pt x="2036" y="131"/>
                    <a:pt x="2036" y="131"/>
                    <a:pt x="2036" y="131"/>
                  </a:cubicBezTo>
                  <a:cubicBezTo>
                    <a:pt x="2027" y="245"/>
                    <a:pt x="1996" y="352"/>
                    <a:pt x="1948" y="450"/>
                  </a:cubicBezTo>
                  <a:cubicBezTo>
                    <a:pt x="1946" y="453"/>
                    <a:pt x="1944" y="456"/>
                    <a:pt x="1942" y="459"/>
                  </a:cubicBezTo>
                  <a:cubicBezTo>
                    <a:pt x="1929" y="480"/>
                    <a:pt x="1917" y="500"/>
                    <a:pt x="1907" y="519"/>
                  </a:cubicBezTo>
                  <a:cubicBezTo>
                    <a:pt x="1903" y="526"/>
                    <a:pt x="1900" y="532"/>
                    <a:pt x="1897" y="537"/>
                  </a:cubicBezTo>
                  <a:cubicBezTo>
                    <a:pt x="1743" y="772"/>
                    <a:pt x="1478" y="926"/>
                    <a:pt x="1178" y="926"/>
                  </a:cubicBezTo>
                  <a:close/>
                  <a:moveTo>
                    <a:pt x="2569" y="455"/>
                  </a:moveTo>
                  <a:cubicBezTo>
                    <a:pt x="2567" y="455"/>
                    <a:pt x="2565" y="455"/>
                    <a:pt x="2563" y="455"/>
                  </a:cubicBezTo>
                  <a:cubicBezTo>
                    <a:pt x="2073" y="497"/>
                    <a:pt x="2073" y="497"/>
                    <a:pt x="2073" y="497"/>
                  </a:cubicBezTo>
                  <a:cubicBezTo>
                    <a:pt x="2164" y="358"/>
                    <a:pt x="2346" y="131"/>
                    <a:pt x="2569" y="131"/>
                  </a:cubicBezTo>
                  <a:cubicBezTo>
                    <a:pt x="2658" y="131"/>
                    <a:pt x="2731" y="204"/>
                    <a:pt x="2731" y="293"/>
                  </a:cubicBezTo>
                  <a:cubicBezTo>
                    <a:pt x="2731" y="382"/>
                    <a:pt x="2658" y="455"/>
                    <a:pt x="2569" y="455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8" name="矩形 4"/>
          <p:cNvSpPr>
            <a:spLocks noChangeArrowheads="1"/>
          </p:cNvSpPr>
          <p:nvPr/>
        </p:nvSpPr>
        <p:spPr bwMode="auto">
          <a:xfrm>
            <a:off x="1474646" y="3646080"/>
            <a:ext cx="3775393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幼小衔接应当是各方共同的责任</a:t>
            </a:r>
          </a:p>
        </p:txBody>
      </p:sp>
      <p:pic>
        <p:nvPicPr>
          <p:cNvPr id="29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7913" y="2096233"/>
            <a:ext cx="4220182" cy="14836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" name="TextBox 11"/>
          <p:cNvSpPr txBox="1"/>
          <p:nvPr/>
        </p:nvSpPr>
        <p:spPr>
          <a:xfrm>
            <a:off x="1870577" y="462311"/>
            <a:ext cx="14466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accent3">
                    <a:lumMod val="5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调研结论</a:t>
            </a:r>
            <a:endParaRPr lang="en-US" sz="2400" b="1" dirty="0">
              <a:solidFill>
                <a:schemeClr val="accent3">
                  <a:lumMod val="50000"/>
                </a:schemeClr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7757940" y="4803998"/>
            <a:ext cx="1296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南京师范大学</a:t>
            </a:r>
            <a:endParaRPr lang="zh-CN" altLang="en-US" sz="1400" dirty="0">
              <a:solidFill>
                <a:schemeClr val="bg1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989436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2" grpId="0"/>
      <p:bldP spid="2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1108983" y="699542"/>
            <a:ext cx="6926034" cy="609600"/>
            <a:chOff x="1270908" y="1208314"/>
            <a:chExt cx="6926034" cy="609600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1270908" y="1428750"/>
              <a:ext cx="3048000" cy="1588"/>
            </a:xfrm>
            <a:prstGeom prst="line">
              <a:avLst/>
            </a:prstGeom>
            <a:ln w="12700">
              <a:solidFill>
                <a:srgbClr val="5DA15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1270908" y="1472294"/>
              <a:ext cx="3048000" cy="1588"/>
            </a:xfrm>
            <a:prstGeom prst="line">
              <a:avLst/>
            </a:prstGeom>
            <a:ln w="12700">
              <a:solidFill>
                <a:srgbClr val="5DA15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5148942" y="1428750"/>
              <a:ext cx="3048000" cy="1588"/>
            </a:xfrm>
            <a:prstGeom prst="line">
              <a:avLst/>
            </a:prstGeom>
            <a:ln w="12700">
              <a:solidFill>
                <a:srgbClr val="5DA15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5148942" y="1472294"/>
              <a:ext cx="3048000" cy="1588"/>
            </a:xfrm>
            <a:prstGeom prst="line">
              <a:avLst/>
            </a:prstGeom>
            <a:ln w="12700">
              <a:solidFill>
                <a:srgbClr val="5DA15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0" name="Picture 9" descr="yellow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41776" y="1208314"/>
              <a:ext cx="586740" cy="609600"/>
            </a:xfrm>
            <a:prstGeom prst="rect">
              <a:avLst/>
            </a:prstGeom>
          </p:spPr>
        </p:pic>
      </p:grpSp>
      <p:sp>
        <p:nvSpPr>
          <p:cNvPr id="17" name="矩形 16"/>
          <p:cNvSpPr/>
          <p:nvPr/>
        </p:nvSpPr>
        <p:spPr>
          <a:xfrm>
            <a:off x="323528" y="319757"/>
            <a:ext cx="12618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小学生养成记</a:t>
            </a:r>
          </a:p>
        </p:txBody>
      </p:sp>
      <p:sp>
        <p:nvSpPr>
          <p:cNvPr id="30" name="TextBox 11"/>
          <p:cNvSpPr txBox="1"/>
          <p:nvPr/>
        </p:nvSpPr>
        <p:spPr>
          <a:xfrm>
            <a:off x="1870577" y="462311"/>
            <a:ext cx="14466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accent3">
                    <a:lumMod val="5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调研结论</a:t>
            </a:r>
            <a:endParaRPr lang="en-US" sz="2400" b="1" dirty="0">
              <a:solidFill>
                <a:schemeClr val="accent3">
                  <a:lumMod val="50000"/>
                </a:schemeClr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 flipH="1">
            <a:off x="979869" y="1234679"/>
            <a:ext cx="339855" cy="327040"/>
            <a:chOff x="723900" y="-1476375"/>
            <a:chExt cx="10744200" cy="9810750"/>
          </a:xfrm>
          <a:solidFill>
            <a:srgbClr val="436A3E"/>
          </a:solidFill>
        </p:grpSpPr>
        <p:sp>
          <p:nvSpPr>
            <p:cNvPr id="32" name="Freeform 5"/>
            <p:cNvSpPr>
              <a:spLocks noEditPoints="1"/>
            </p:cNvSpPr>
            <p:nvPr/>
          </p:nvSpPr>
          <p:spPr bwMode="auto">
            <a:xfrm>
              <a:off x="2690813" y="-1476375"/>
              <a:ext cx="4733925" cy="4764088"/>
            </a:xfrm>
            <a:custGeom>
              <a:avLst/>
              <a:gdLst>
                <a:gd name="T0" fmla="*/ 66 w 1261"/>
                <a:gd name="T1" fmla="*/ 1269 h 1269"/>
                <a:gd name="T2" fmla="*/ 131 w 1261"/>
                <a:gd name="T3" fmla="*/ 1203 h 1269"/>
                <a:gd name="T4" fmla="*/ 522 w 1261"/>
                <a:gd name="T5" fmla="*/ 808 h 1269"/>
                <a:gd name="T6" fmla="*/ 344 w 1261"/>
                <a:gd name="T7" fmla="*/ 1203 h 1269"/>
                <a:gd name="T8" fmla="*/ 409 w 1261"/>
                <a:gd name="T9" fmla="*/ 1269 h 1269"/>
                <a:gd name="T10" fmla="*/ 475 w 1261"/>
                <a:gd name="T11" fmla="*/ 1203 h 1269"/>
                <a:gd name="T12" fmla="*/ 871 w 1261"/>
                <a:gd name="T13" fmla="*/ 806 h 1269"/>
                <a:gd name="T14" fmla="*/ 873 w 1261"/>
                <a:gd name="T15" fmla="*/ 806 h 1269"/>
                <a:gd name="T16" fmla="*/ 1261 w 1261"/>
                <a:gd name="T17" fmla="*/ 417 h 1269"/>
                <a:gd name="T18" fmla="*/ 1261 w 1261"/>
                <a:gd name="T19" fmla="*/ 417 h 1269"/>
                <a:gd name="T20" fmla="*/ 843 w 1261"/>
                <a:gd name="T21" fmla="*/ 0 h 1269"/>
                <a:gd name="T22" fmla="*/ 426 w 1261"/>
                <a:gd name="T23" fmla="*/ 417 h 1269"/>
                <a:gd name="T24" fmla="*/ 426 w 1261"/>
                <a:gd name="T25" fmla="*/ 417 h 1269"/>
                <a:gd name="T26" fmla="*/ 705 w 1261"/>
                <a:gd name="T27" fmla="*/ 702 h 1269"/>
                <a:gd name="T28" fmla="*/ 591 w 1261"/>
                <a:gd name="T29" fmla="*/ 756 h 1269"/>
                <a:gd name="T30" fmla="*/ 592 w 1261"/>
                <a:gd name="T31" fmla="*/ 742 h 1269"/>
                <a:gd name="T32" fmla="*/ 527 w 1261"/>
                <a:gd name="T33" fmla="*/ 677 h 1269"/>
                <a:gd name="T34" fmla="*/ 0 w 1261"/>
                <a:gd name="T35" fmla="*/ 1203 h 1269"/>
                <a:gd name="T36" fmla="*/ 66 w 1261"/>
                <a:gd name="T37" fmla="*/ 1269 h 1269"/>
                <a:gd name="T38" fmla="*/ 931 w 1261"/>
                <a:gd name="T39" fmla="*/ 352 h 1269"/>
                <a:gd name="T40" fmla="*/ 865 w 1261"/>
                <a:gd name="T41" fmla="*/ 417 h 1269"/>
                <a:gd name="T42" fmla="*/ 711 w 1261"/>
                <a:gd name="T43" fmla="*/ 571 h 1269"/>
                <a:gd name="T44" fmla="*/ 557 w 1261"/>
                <a:gd name="T45" fmla="*/ 417 h 1269"/>
                <a:gd name="T46" fmla="*/ 557 w 1261"/>
                <a:gd name="T47" fmla="*/ 417 h 1269"/>
                <a:gd name="T48" fmla="*/ 843 w 1261"/>
                <a:gd name="T49" fmla="*/ 131 h 1269"/>
                <a:gd name="T50" fmla="*/ 1130 w 1261"/>
                <a:gd name="T51" fmla="*/ 417 h 1269"/>
                <a:gd name="T52" fmla="*/ 1130 w 1261"/>
                <a:gd name="T53" fmla="*/ 417 h 1269"/>
                <a:gd name="T54" fmla="*/ 872 w 1261"/>
                <a:gd name="T55" fmla="*/ 675 h 1269"/>
                <a:gd name="T56" fmla="*/ 870 w 1261"/>
                <a:gd name="T57" fmla="*/ 675 h 1269"/>
                <a:gd name="T58" fmla="*/ 828 w 1261"/>
                <a:gd name="T59" fmla="*/ 677 h 1269"/>
                <a:gd name="T60" fmla="*/ 996 w 1261"/>
                <a:gd name="T61" fmla="*/ 417 h 1269"/>
                <a:gd name="T62" fmla="*/ 931 w 1261"/>
                <a:gd name="T63" fmla="*/ 352 h 1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261" h="1269">
                  <a:moveTo>
                    <a:pt x="66" y="1269"/>
                  </a:moveTo>
                  <a:cubicBezTo>
                    <a:pt x="102" y="1269"/>
                    <a:pt x="131" y="1239"/>
                    <a:pt x="131" y="1203"/>
                  </a:cubicBezTo>
                  <a:cubicBezTo>
                    <a:pt x="131" y="987"/>
                    <a:pt x="306" y="810"/>
                    <a:pt x="522" y="808"/>
                  </a:cubicBezTo>
                  <a:cubicBezTo>
                    <a:pt x="413" y="905"/>
                    <a:pt x="344" y="1046"/>
                    <a:pt x="344" y="1203"/>
                  </a:cubicBezTo>
                  <a:cubicBezTo>
                    <a:pt x="344" y="1239"/>
                    <a:pt x="373" y="1269"/>
                    <a:pt x="409" y="1269"/>
                  </a:cubicBezTo>
                  <a:cubicBezTo>
                    <a:pt x="445" y="1269"/>
                    <a:pt x="475" y="1239"/>
                    <a:pt x="475" y="1203"/>
                  </a:cubicBezTo>
                  <a:cubicBezTo>
                    <a:pt x="475" y="984"/>
                    <a:pt x="653" y="806"/>
                    <a:pt x="871" y="806"/>
                  </a:cubicBezTo>
                  <a:cubicBezTo>
                    <a:pt x="872" y="806"/>
                    <a:pt x="872" y="806"/>
                    <a:pt x="873" y="806"/>
                  </a:cubicBezTo>
                  <a:cubicBezTo>
                    <a:pt x="1087" y="806"/>
                    <a:pt x="1261" y="631"/>
                    <a:pt x="1261" y="417"/>
                  </a:cubicBezTo>
                  <a:cubicBezTo>
                    <a:pt x="1261" y="417"/>
                    <a:pt x="1261" y="417"/>
                    <a:pt x="1261" y="417"/>
                  </a:cubicBezTo>
                  <a:cubicBezTo>
                    <a:pt x="1261" y="187"/>
                    <a:pt x="1073" y="0"/>
                    <a:pt x="843" y="0"/>
                  </a:cubicBezTo>
                  <a:cubicBezTo>
                    <a:pt x="613" y="0"/>
                    <a:pt x="426" y="187"/>
                    <a:pt x="426" y="417"/>
                  </a:cubicBezTo>
                  <a:cubicBezTo>
                    <a:pt x="426" y="417"/>
                    <a:pt x="426" y="417"/>
                    <a:pt x="426" y="417"/>
                  </a:cubicBezTo>
                  <a:cubicBezTo>
                    <a:pt x="426" y="572"/>
                    <a:pt x="551" y="699"/>
                    <a:pt x="705" y="702"/>
                  </a:cubicBezTo>
                  <a:cubicBezTo>
                    <a:pt x="664" y="716"/>
                    <a:pt x="626" y="734"/>
                    <a:pt x="591" y="756"/>
                  </a:cubicBezTo>
                  <a:cubicBezTo>
                    <a:pt x="592" y="752"/>
                    <a:pt x="592" y="747"/>
                    <a:pt x="592" y="742"/>
                  </a:cubicBezTo>
                  <a:cubicBezTo>
                    <a:pt x="592" y="706"/>
                    <a:pt x="563" y="677"/>
                    <a:pt x="527" y="677"/>
                  </a:cubicBezTo>
                  <a:cubicBezTo>
                    <a:pt x="237" y="677"/>
                    <a:pt x="0" y="913"/>
                    <a:pt x="0" y="1203"/>
                  </a:cubicBezTo>
                  <a:cubicBezTo>
                    <a:pt x="0" y="1239"/>
                    <a:pt x="30" y="1269"/>
                    <a:pt x="66" y="1269"/>
                  </a:cubicBezTo>
                  <a:close/>
                  <a:moveTo>
                    <a:pt x="931" y="352"/>
                  </a:moveTo>
                  <a:cubicBezTo>
                    <a:pt x="895" y="352"/>
                    <a:pt x="865" y="381"/>
                    <a:pt x="865" y="417"/>
                  </a:cubicBezTo>
                  <a:cubicBezTo>
                    <a:pt x="865" y="502"/>
                    <a:pt x="796" y="571"/>
                    <a:pt x="711" y="571"/>
                  </a:cubicBezTo>
                  <a:cubicBezTo>
                    <a:pt x="626" y="571"/>
                    <a:pt x="557" y="502"/>
                    <a:pt x="557" y="417"/>
                  </a:cubicBezTo>
                  <a:cubicBezTo>
                    <a:pt x="557" y="417"/>
                    <a:pt x="557" y="417"/>
                    <a:pt x="557" y="417"/>
                  </a:cubicBezTo>
                  <a:cubicBezTo>
                    <a:pt x="557" y="259"/>
                    <a:pt x="685" y="131"/>
                    <a:pt x="843" y="131"/>
                  </a:cubicBezTo>
                  <a:cubicBezTo>
                    <a:pt x="1001" y="131"/>
                    <a:pt x="1130" y="259"/>
                    <a:pt x="1130" y="417"/>
                  </a:cubicBezTo>
                  <a:cubicBezTo>
                    <a:pt x="1130" y="417"/>
                    <a:pt x="1130" y="417"/>
                    <a:pt x="1130" y="417"/>
                  </a:cubicBezTo>
                  <a:cubicBezTo>
                    <a:pt x="1130" y="560"/>
                    <a:pt x="1014" y="675"/>
                    <a:pt x="872" y="675"/>
                  </a:cubicBezTo>
                  <a:cubicBezTo>
                    <a:pt x="871" y="675"/>
                    <a:pt x="871" y="675"/>
                    <a:pt x="870" y="675"/>
                  </a:cubicBezTo>
                  <a:cubicBezTo>
                    <a:pt x="856" y="675"/>
                    <a:pt x="842" y="676"/>
                    <a:pt x="828" y="677"/>
                  </a:cubicBezTo>
                  <a:cubicBezTo>
                    <a:pt x="927" y="632"/>
                    <a:pt x="996" y="533"/>
                    <a:pt x="996" y="417"/>
                  </a:cubicBezTo>
                  <a:cubicBezTo>
                    <a:pt x="996" y="381"/>
                    <a:pt x="967" y="352"/>
                    <a:pt x="931" y="352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3" name="Freeform 6"/>
            <p:cNvSpPr>
              <a:spLocks/>
            </p:cNvSpPr>
            <p:nvPr/>
          </p:nvSpPr>
          <p:spPr bwMode="auto">
            <a:xfrm>
              <a:off x="5427663" y="-60325"/>
              <a:ext cx="3344863" cy="3348038"/>
            </a:xfrm>
            <a:custGeom>
              <a:avLst/>
              <a:gdLst>
                <a:gd name="T0" fmla="*/ 315 w 891"/>
                <a:gd name="T1" fmla="*/ 511 h 892"/>
                <a:gd name="T2" fmla="*/ 0 w 891"/>
                <a:gd name="T3" fmla="*/ 826 h 892"/>
                <a:gd name="T4" fmla="*/ 65 w 891"/>
                <a:gd name="T5" fmla="*/ 892 h 892"/>
                <a:gd name="T6" fmla="*/ 131 w 891"/>
                <a:gd name="T7" fmla="*/ 826 h 892"/>
                <a:gd name="T8" fmla="*/ 315 w 891"/>
                <a:gd name="T9" fmla="*/ 642 h 892"/>
                <a:gd name="T10" fmla="*/ 315 w 891"/>
                <a:gd name="T11" fmla="*/ 642 h 892"/>
                <a:gd name="T12" fmla="*/ 891 w 891"/>
                <a:gd name="T13" fmla="*/ 66 h 892"/>
                <a:gd name="T14" fmla="*/ 825 w 891"/>
                <a:gd name="T15" fmla="*/ 0 h 892"/>
                <a:gd name="T16" fmla="*/ 760 w 891"/>
                <a:gd name="T17" fmla="*/ 66 h 892"/>
                <a:gd name="T18" fmla="*/ 315 w 891"/>
                <a:gd name="T19" fmla="*/ 511 h 892"/>
                <a:gd name="T20" fmla="*/ 315 w 891"/>
                <a:gd name="T21" fmla="*/ 511 h 8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91" h="892">
                  <a:moveTo>
                    <a:pt x="315" y="511"/>
                  </a:moveTo>
                  <a:cubicBezTo>
                    <a:pt x="141" y="511"/>
                    <a:pt x="0" y="652"/>
                    <a:pt x="0" y="826"/>
                  </a:cubicBezTo>
                  <a:cubicBezTo>
                    <a:pt x="0" y="862"/>
                    <a:pt x="29" y="892"/>
                    <a:pt x="65" y="892"/>
                  </a:cubicBezTo>
                  <a:cubicBezTo>
                    <a:pt x="101" y="892"/>
                    <a:pt x="131" y="862"/>
                    <a:pt x="131" y="826"/>
                  </a:cubicBezTo>
                  <a:cubicBezTo>
                    <a:pt x="131" y="724"/>
                    <a:pt x="213" y="642"/>
                    <a:pt x="315" y="642"/>
                  </a:cubicBezTo>
                  <a:cubicBezTo>
                    <a:pt x="315" y="642"/>
                    <a:pt x="315" y="642"/>
                    <a:pt x="315" y="642"/>
                  </a:cubicBezTo>
                  <a:cubicBezTo>
                    <a:pt x="633" y="642"/>
                    <a:pt x="891" y="383"/>
                    <a:pt x="891" y="66"/>
                  </a:cubicBezTo>
                  <a:cubicBezTo>
                    <a:pt x="891" y="30"/>
                    <a:pt x="862" y="0"/>
                    <a:pt x="825" y="0"/>
                  </a:cubicBezTo>
                  <a:cubicBezTo>
                    <a:pt x="789" y="0"/>
                    <a:pt x="760" y="30"/>
                    <a:pt x="760" y="66"/>
                  </a:cubicBezTo>
                  <a:cubicBezTo>
                    <a:pt x="760" y="311"/>
                    <a:pt x="560" y="511"/>
                    <a:pt x="315" y="511"/>
                  </a:cubicBezTo>
                  <a:cubicBezTo>
                    <a:pt x="315" y="511"/>
                    <a:pt x="315" y="511"/>
                    <a:pt x="315" y="511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4" name="Freeform 7"/>
            <p:cNvSpPr>
              <a:spLocks noEditPoints="1"/>
            </p:cNvSpPr>
            <p:nvPr/>
          </p:nvSpPr>
          <p:spPr bwMode="auto">
            <a:xfrm>
              <a:off x="723900" y="3457575"/>
              <a:ext cx="10744200" cy="4876800"/>
            </a:xfrm>
            <a:custGeom>
              <a:avLst/>
              <a:gdLst>
                <a:gd name="T0" fmla="*/ 2569 w 2862"/>
                <a:gd name="T1" fmla="*/ 0 h 1299"/>
                <a:gd name="T2" fmla="*/ 2283 w 2862"/>
                <a:gd name="T3" fmla="*/ 90 h 1299"/>
                <a:gd name="T4" fmla="*/ 2162 w 2862"/>
                <a:gd name="T5" fmla="*/ 184 h 1299"/>
                <a:gd name="T6" fmla="*/ 2169 w 2862"/>
                <a:gd name="T7" fmla="*/ 66 h 1299"/>
                <a:gd name="T8" fmla="*/ 2104 w 2862"/>
                <a:gd name="T9" fmla="*/ 0 h 1299"/>
                <a:gd name="T10" fmla="*/ 251 w 2862"/>
                <a:gd name="T11" fmla="*/ 0 h 1299"/>
                <a:gd name="T12" fmla="*/ 186 w 2862"/>
                <a:gd name="T13" fmla="*/ 66 h 1299"/>
                <a:gd name="T14" fmla="*/ 476 w 2862"/>
                <a:gd name="T15" fmla="*/ 767 h 1299"/>
                <a:gd name="T16" fmla="*/ 684 w 2862"/>
                <a:gd name="T17" fmla="*/ 926 h 1299"/>
                <a:gd name="T18" fmla="*/ 65 w 2862"/>
                <a:gd name="T19" fmla="*/ 926 h 1299"/>
                <a:gd name="T20" fmla="*/ 0 w 2862"/>
                <a:gd name="T21" fmla="*/ 992 h 1299"/>
                <a:gd name="T22" fmla="*/ 123 w 2862"/>
                <a:gd name="T23" fmla="*/ 1144 h 1299"/>
                <a:gd name="T24" fmla="*/ 377 w 2862"/>
                <a:gd name="T25" fmla="*/ 1227 h 1299"/>
                <a:gd name="T26" fmla="*/ 1177 w 2862"/>
                <a:gd name="T27" fmla="*/ 1299 h 1299"/>
                <a:gd name="T28" fmla="*/ 1978 w 2862"/>
                <a:gd name="T29" fmla="*/ 1227 h 1299"/>
                <a:gd name="T30" fmla="*/ 2232 w 2862"/>
                <a:gd name="T31" fmla="*/ 1144 h 1299"/>
                <a:gd name="T32" fmla="*/ 2355 w 2862"/>
                <a:gd name="T33" fmla="*/ 992 h 1299"/>
                <a:gd name="T34" fmla="*/ 2289 w 2862"/>
                <a:gd name="T35" fmla="*/ 926 h 1299"/>
                <a:gd name="T36" fmla="*/ 1671 w 2862"/>
                <a:gd name="T37" fmla="*/ 926 h 1299"/>
                <a:gd name="T38" fmla="*/ 1879 w 2862"/>
                <a:gd name="T39" fmla="*/ 767 h 1299"/>
                <a:gd name="T40" fmla="*/ 1990 w 2862"/>
                <a:gd name="T41" fmla="*/ 635 h 1299"/>
                <a:gd name="T42" fmla="*/ 2572 w 2862"/>
                <a:gd name="T43" fmla="*/ 586 h 1299"/>
                <a:gd name="T44" fmla="*/ 2862 w 2862"/>
                <a:gd name="T45" fmla="*/ 293 h 1299"/>
                <a:gd name="T46" fmla="*/ 2569 w 2862"/>
                <a:gd name="T47" fmla="*/ 0 h 1299"/>
                <a:gd name="T48" fmla="*/ 2102 w 2862"/>
                <a:gd name="T49" fmla="*/ 1057 h 1299"/>
                <a:gd name="T50" fmla="*/ 1918 w 2862"/>
                <a:gd name="T51" fmla="*/ 1106 h 1299"/>
                <a:gd name="T52" fmla="*/ 1177 w 2862"/>
                <a:gd name="T53" fmla="*/ 1168 h 1299"/>
                <a:gd name="T54" fmla="*/ 437 w 2862"/>
                <a:gd name="T55" fmla="*/ 1106 h 1299"/>
                <a:gd name="T56" fmla="*/ 253 w 2862"/>
                <a:gd name="T57" fmla="*/ 1057 h 1299"/>
                <a:gd name="T58" fmla="*/ 1177 w 2862"/>
                <a:gd name="T59" fmla="*/ 1057 h 1299"/>
                <a:gd name="T60" fmla="*/ 1177 w 2862"/>
                <a:gd name="T61" fmla="*/ 1057 h 1299"/>
                <a:gd name="T62" fmla="*/ 1178 w 2862"/>
                <a:gd name="T63" fmla="*/ 1057 h 1299"/>
                <a:gd name="T64" fmla="*/ 2102 w 2862"/>
                <a:gd name="T65" fmla="*/ 1057 h 1299"/>
                <a:gd name="T66" fmla="*/ 1178 w 2862"/>
                <a:gd name="T67" fmla="*/ 926 h 1299"/>
                <a:gd name="T68" fmla="*/ 1177 w 2862"/>
                <a:gd name="T69" fmla="*/ 926 h 1299"/>
                <a:gd name="T70" fmla="*/ 319 w 2862"/>
                <a:gd name="T71" fmla="*/ 131 h 1299"/>
                <a:gd name="T72" fmla="*/ 2036 w 2862"/>
                <a:gd name="T73" fmla="*/ 131 h 1299"/>
                <a:gd name="T74" fmla="*/ 1948 w 2862"/>
                <a:gd name="T75" fmla="*/ 450 h 1299"/>
                <a:gd name="T76" fmla="*/ 1942 w 2862"/>
                <a:gd name="T77" fmla="*/ 459 h 1299"/>
                <a:gd name="T78" fmla="*/ 1907 w 2862"/>
                <a:gd name="T79" fmla="*/ 519 h 1299"/>
                <a:gd name="T80" fmla="*/ 1897 w 2862"/>
                <a:gd name="T81" fmla="*/ 537 h 1299"/>
                <a:gd name="T82" fmla="*/ 1178 w 2862"/>
                <a:gd name="T83" fmla="*/ 926 h 1299"/>
                <a:gd name="T84" fmla="*/ 2569 w 2862"/>
                <a:gd name="T85" fmla="*/ 455 h 1299"/>
                <a:gd name="T86" fmla="*/ 2563 w 2862"/>
                <a:gd name="T87" fmla="*/ 455 h 1299"/>
                <a:gd name="T88" fmla="*/ 2073 w 2862"/>
                <a:gd name="T89" fmla="*/ 497 h 1299"/>
                <a:gd name="T90" fmla="*/ 2569 w 2862"/>
                <a:gd name="T91" fmla="*/ 131 h 1299"/>
                <a:gd name="T92" fmla="*/ 2731 w 2862"/>
                <a:gd name="T93" fmla="*/ 293 h 1299"/>
                <a:gd name="T94" fmla="*/ 2569 w 2862"/>
                <a:gd name="T95" fmla="*/ 455 h 1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862" h="1299">
                  <a:moveTo>
                    <a:pt x="2569" y="0"/>
                  </a:moveTo>
                  <a:cubicBezTo>
                    <a:pt x="2473" y="0"/>
                    <a:pt x="2377" y="30"/>
                    <a:pt x="2283" y="90"/>
                  </a:cubicBezTo>
                  <a:cubicBezTo>
                    <a:pt x="2243" y="116"/>
                    <a:pt x="2202" y="147"/>
                    <a:pt x="2162" y="184"/>
                  </a:cubicBezTo>
                  <a:cubicBezTo>
                    <a:pt x="2167" y="145"/>
                    <a:pt x="2169" y="106"/>
                    <a:pt x="2169" y="66"/>
                  </a:cubicBezTo>
                  <a:cubicBezTo>
                    <a:pt x="2169" y="29"/>
                    <a:pt x="2140" y="0"/>
                    <a:pt x="2104" y="0"/>
                  </a:cubicBezTo>
                  <a:cubicBezTo>
                    <a:pt x="251" y="0"/>
                    <a:pt x="251" y="0"/>
                    <a:pt x="251" y="0"/>
                  </a:cubicBezTo>
                  <a:cubicBezTo>
                    <a:pt x="215" y="0"/>
                    <a:pt x="186" y="29"/>
                    <a:pt x="186" y="66"/>
                  </a:cubicBezTo>
                  <a:cubicBezTo>
                    <a:pt x="186" y="331"/>
                    <a:pt x="289" y="580"/>
                    <a:pt x="476" y="767"/>
                  </a:cubicBezTo>
                  <a:cubicBezTo>
                    <a:pt x="539" y="830"/>
                    <a:pt x="609" y="883"/>
                    <a:pt x="684" y="926"/>
                  </a:cubicBezTo>
                  <a:cubicBezTo>
                    <a:pt x="65" y="926"/>
                    <a:pt x="65" y="926"/>
                    <a:pt x="65" y="926"/>
                  </a:cubicBezTo>
                  <a:cubicBezTo>
                    <a:pt x="29" y="926"/>
                    <a:pt x="0" y="956"/>
                    <a:pt x="0" y="992"/>
                  </a:cubicBezTo>
                  <a:cubicBezTo>
                    <a:pt x="0" y="1051"/>
                    <a:pt x="41" y="1102"/>
                    <a:pt x="123" y="1144"/>
                  </a:cubicBezTo>
                  <a:cubicBezTo>
                    <a:pt x="184" y="1176"/>
                    <a:pt x="270" y="1204"/>
                    <a:pt x="377" y="1227"/>
                  </a:cubicBezTo>
                  <a:cubicBezTo>
                    <a:pt x="592" y="1274"/>
                    <a:pt x="876" y="1299"/>
                    <a:pt x="1177" y="1299"/>
                  </a:cubicBezTo>
                  <a:cubicBezTo>
                    <a:pt x="1479" y="1299"/>
                    <a:pt x="1763" y="1274"/>
                    <a:pt x="1978" y="1227"/>
                  </a:cubicBezTo>
                  <a:cubicBezTo>
                    <a:pt x="2085" y="1204"/>
                    <a:pt x="2171" y="1176"/>
                    <a:pt x="2232" y="1144"/>
                  </a:cubicBezTo>
                  <a:cubicBezTo>
                    <a:pt x="2314" y="1102"/>
                    <a:pt x="2355" y="1051"/>
                    <a:pt x="2355" y="992"/>
                  </a:cubicBezTo>
                  <a:cubicBezTo>
                    <a:pt x="2355" y="956"/>
                    <a:pt x="2326" y="926"/>
                    <a:pt x="2289" y="926"/>
                  </a:cubicBezTo>
                  <a:cubicBezTo>
                    <a:pt x="1671" y="926"/>
                    <a:pt x="1671" y="926"/>
                    <a:pt x="1671" y="926"/>
                  </a:cubicBezTo>
                  <a:cubicBezTo>
                    <a:pt x="1746" y="883"/>
                    <a:pt x="1816" y="830"/>
                    <a:pt x="1879" y="767"/>
                  </a:cubicBezTo>
                  <a:cubicBezTo>
                    <a:pt x="1920" y="726"/>
                    <a:pt x="1957" y="682"/>
                    <a:pt x="1990" y="635"/>
                  </a:cubicBezTo>
                  <a:cubicBezTo>
                    <a:pt x="2572" y="586"/>
                    <a:pt x="2572" y="586"/>
                    <a:pt x="2572" y="586"/>
                  </a:cubicBezTo>
                  <a:cubicBezTo>
                    <a:pt x="2732" y="585"/>
                    <a:pt x="2862" y="454"/>
                    <a:pt x="2862" y="293"/>
                  </a:cubicBezTo>
                  <a:cubicBezTo>
                    <a:pt x="2862" y="132"/>
                    <a:pt x="2730" y="0"/>
                    <a:pt x="2569" y="0"/>
                  </a:cubicBezTo>
                  <a:close/>
                  <a:moveTo>
                    <a:pt x="2102" y="1057"/>
                  </a:moveTo>
                  <a:cubicBezTo>
                    <a:pt x="2058" y="1073"/>
                    <a:pt x="1998" y="1090"/>
                    <a:pt x="1918" y="1106"/>
                  </a:cubicBezTo>
                  <a:cubicBezTo>
                    <a:pt x="1716" y="1146"/>
                    <a:pt x="1453" y="1168"/>
                    <a:pt x="1177" y="1168"/>
                  </a:cubicBezTo>
                  <a:cubicBezTo>
                    <a:pt x="902" y="1168"/>
                    <a:pt x="639" y="1146"/>
                    <a:pt x="437" y="1106"/>
                  </a:cubicBezTo>
                  <a:cubicBezTo>
                    <a:pt x="357" y="1090"/>
                    <a:pt x="297" y="1073"/>
                    <a:pt x="253" y="1057"/>
                  </a:cubicBezTo>
                  <a:cubicBezTo>
                    <a:pt x="1177" y="1057"/>
                    <a:pt x="1177" y="1057"/>
                    <a:pt x="1177" y="1057"/>
                  </a:cubicBezTo>
                  <a:cubicBezTo>
                    <a:pt x="1177" y="1057"/>
                    <a:pt x="1177" y="1057"/>
                    <a:pt x="1177" y="1057"/>
                  </a:cubicBezTo>
                  <a:cubicBezTo>
                    <a:pt x="1178" y="1057"/>
                    <a:pt x="1178" y="1057"/>
                    <a:pt x="1178" y="1057"/>
                  </a:cubicBezTo>
                  <a:cubicBezTo>
                    <a:pt x="2102" y="1057"/>
                    <a:pt x="2102" y="1057"/>
                    <a:pt x="2102" y="1057"/>
                  </a:cubicBezTo>
                  <a:close/>
                  <a:moveTo>
                    <a:pt x="1178" y="926"/>
                  </a:moveTo>
                  <a:cubicBezTo>
                    <a:pt x="1177" y="926"/>
                    <a:pt x="1177" y="926"/>
                    <a:pt x="1177" y="926"/>
                  </a:cubicBezTo>
                  <a:cubicBezTo>
                    <a:pt x="725" y="926"/>
                    <a:pt x="353" y="575"/>
                    <a:pt x="319" y="131"/>
                  </a:cubicBezTo>
                  <a:cubicBezTo>
                    <a:pt x="2036" y="131"/>
                    <a:pt x="2036" y="131"/>
                    <a:pt x="2036" y="131"/>
                  </a:cubicBezTo>
                  <a:cubicBezTo>
                    <a:pt x="2027" y="245"/>
                    <a:pt x="1996" y="352"/>
                    <a:pt x="1948" y="450"/>
                  </a:cubicBezTo>
                  <a:cubicBezTo>
                    <a:pt x="1946" y="453"/>
                    <a:pt x="1944" y="456"/>
                    <a:pt x="1942" y="459"/>
                  </a:cubicBezTo>
                  <a:cubicBezTo>
                    <a:pt x="1929" y="480"/>
                    <a:pt x="1917" y="500"/>
                    <a:pt x="1907" y="519"/>
                  </a:cubicBezTo>
                  <a:cubicBezTo>
                    <a:pt x="1903" y="526"/>
                    <a:pt x="1900" y="532"/>
                    <a:pt x="1897" y="537"/>
                  </a:cubicBezTo>
                  <a:cubicBezTo>
                    <a:pt x="1743" y="772"/>
                    <a:pt x="1478" y="926"/>
                    <a:pt x="1178" y="926"/>
                  </a:cubicBezTo>
                  <a:close/>
                  <a:moveTo>
                    <a:pt x="2569" y="455"/>
                  </a:moveTo>
                  <a:cubicBezTo>
                    <a:pt x="2567" y="455"/>
                    <a:pt x="2565" y="455"/>
                    <a:pt x="2563" y="455"/>
                  </a:cubicBezTo>
                  <a:cubicBezTo>
                    <a:pt x="2073" y="497"/>
                    <a:pt x="2073" y="497"/>
                    <a:pt x="2073" y="497"/>
                  </a:cubicBezTo>
                  <a:cubicBezTo>
                    <a:pt x="2164" y="358"/>
                    <a:pt x="2346" y="131"/>
                    <a:pt x="2569" y="131"/>
                  </a:cubicBezTo>
                  <a:cubicBezTo>
                    <a:pt x="2658" y="131"/>
                    <a:pt x="2731" y="204"/>
                    <a:pt x="2731" y="293"/>
                  </a:cubicBezTo>
                  <a:cubicBezTo>
                    <a:pt x="2731" y="382"/>
                    <a:pt x="2658" y="455"/>
                    <a:pt x="2569" y="455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35" name="矩形 4"/>
          <p:cNvSpPr>
            <a:spLocks noChangeArrowheads="1"/>
          </p:cNvSpPr>
          <p:nvPr/>
        </p:nvSpPr>
        <p:spPr bwMode="auto">
          <a:xfrm>
            <a:off x="1432719" y="1214010"/>
            <a:ext cx="6083717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家长对于各项发展能力在幼小衔接的关注度存在差异</a:t>
            </a:r>
          </a:p>
        </p:txBody>
      </p:sp>
      <p:pic>
        <p:nvPicPr>
          <p:cNvPr id="36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2116" y="1601586"/>
            <a:ext cx="3104921" cy="17528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文本框 1"/>
          <p:cNvSpPr txBox="1"/>
          <p:nvPr/>
        </p:nvSpPr>
        <p:spPr>
          <a:xfrm>
            <a:off x="1023497" y="3435846"/>
            <a:ext cx="69021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成功的幼小衔接应具备以下几方面的特征：</a:t>
            </a:r>
            <a:r>
              <a:rPr lang="zh-CN" altLang="zh-CN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儿童学习能力提高、生活适应能力提高、有自信、有良好的学习生活习惯、各项准备充分</a:t>
            </a:r>
            <a:r>
              <a:rPr lang="zh-CN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7757940" y="4803998"/>
            <a:ext cx="1296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南京师范大学</a:t>
            </a:r>
            <a:endParaRPr lang="zh-CN" altLang="en-US" sz="1400" dirty="0">
              <a:solidFill>
                <a:schemeClr val="bg1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71446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1108983" y="699542"/>
            <a:ext cx="6926034" cy="609600"/>
            <a:chOff x="1270908" y="1208314"/>
            <a:chExt cx="6926034" cy="609600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1270908" y="1428750"/>
              <a:ext cx="3048000" cy="1588"/>
            </a:xfrm>
            <a:prstGeom prst="line">
              <a:avLst/>
            </a:prstGeom>
            <a:ln w="12700">
              <a:solidFill>
                <a:srgbClr val="5DA15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1270908" y="1472294"/>
              <a:ext cx="3048000" cy="1588"/>
            </a:xfrm>
            <a:prstGeom prst="line">
              <a:avLst/>
            </a:prstGeom>
            <a:ln w="12700">
              <a:solidFill>
                <a:srgbClr val="5DA15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5148942" y="1428750"/>
              <a:ext cx="3048000" cy="1588"/>
            </a:xfrm>
            <a:prstGeom prst="line">
              <a:avLst/>
            </a:prstGeom>
            <a:ln w="12700">
              <a:solidFill>
                <a:srgbClr val="5DA15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5148942" y="1472294"/>
              <a:ext cx="3048000" cy="1588"/>
            </a:xfrm>
            <a:prstGeom prst="line">
              <a:avLst/>
            </a:prstGeom>
            <a:ln w="12700">
              <a:solidFill>
                <a:srgbClr val="5DA15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0" name="Picture 9" descr="yellow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41776" y="1208314"/>
              <a:ext cx="586740" cy="609600"/>
            </a:xfrm>
            <a:prstGeom prst="rect">
              <a:avLst/>
            </a:prstGeom>
          </p:spPr>
        </p:pic>
      </p:grpSp>
      <p:sp>
        <p:nvSpPr>
          <p:cNvPr id="17" name="矩形 16"/>
          <p:cNvSpPr/>
          <p:nvPr/>
        </p:nvSpPr>
        <p:spPr>
          <a:xfrm>
            <a:off x="323528" y="319757"/>
            <a:ext cx="12618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小学生养成记</a:t>
            </a:r>
          </a:p>
        </p:txBody>
      </p:sp>
      <p:sp>
        <p:nvSpPr>
          <p:cNvPr id="15" name="TextBox 11"/>
          <p:cNvSpPr txBox="1"/>
          <p:nvPr/>
        </p:nvSpPr>
        <p:spPr>
          <a:xfrm>
            <a:off x="1870577" y="462311"/>
            <a:ext cx="14466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accent3">
                    <a:lumMod val="5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用户测试</a:t>
            </a:r>
            <a:endParaRPr lang="en-US" sz="2400" b="1" dirty="0">
              <a:solidFill>
                <a:schemeClr val="accent3">
                  <a:lumMod val="50000"/>
                </a:schemeClr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433" y="1491630"/>
            <a:ext cx="3817862" cy="2808312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6016" y="1467076"/>
            <a:ext cx="3817862" cy="2857419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7757940" y="4803998"/>
            <a:ext cx="1296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南京师范大学</a:t>
            </a:r>
            <a:endParaRPr lang="zh-CN" altLang="en-US" sz="1400" dirty="0">
              <a:solidFill>
                <a:schemeClr val="bg1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23719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115616" y="1211128"/>
            <a:ext cx="6926034" cy="609600"/>
            <a:chOff x="1270908" y="1208314"/>
            <a:chExt cx="6926034" cy="609600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1270908" y="1428750"/>
              <a:ext cx="3048000" cy="1588"/>
            </a:xfrm>
            <a:prstGeom prst="line">
              <a:avLst/>
            </a:prstGeom>
            <a:ln w="12700">
              <a:solidFill>
                <a:srgbClr val="5DA15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/>
            <p:nvPr/>
          </p:nvCxnSpPr>
          <p:spPr>
            <a:xfrm>
              <a:off x="1270908" y="1472294"/>
              <a:ext cx="3048000" cy="1588"/>
            </a:xfrm>
            <a:prstGeom prst="line">
              <a:avLst/>
            </a:prstGeom>
            <a:ln w="12700">
              <a:solidFill>
                <a:srgbClr val="5DA15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5148942" y="1428750"/>
              <a:ext cx="3048000" cy="1588"/>
            </a:xfrm>
            <a:prstGeom prst="line">
              <a:avLst/>
            </a:prstGeom>
            <a:ln w="12700">
              <a:solidFill>
                <a:srgbClr val="5DA15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5148942" y="1472294"/>
              <a:ext cx="3048000" cy="1588"/>
            </a:xfrm>
            <a:prstGeom prst="line">
              <a:avLst/>
            </a:prstGeom>
            <a:ln w="12700">
              <a:solidFill>
                <a:srgbClr val="5DA15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9" name="Picture 8" descr="yellow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41776" y="1208314"/>
              <a:ext cx="586740" cy="609600"/>
            </a:xfrm>
            <a:prstGeom prst="rect">
              <a:avLst/>
            </a:prstGeom>
          </p:spPr>
        </p:pic>
      </p:grpSp>
      <p:sp>
        <p:nvSpPr>
          <p:cNvPr id="10" name="TextBox 9"/>
          <p:cNvSpPr txBox="1"/>
          <p:nvPr/>
        </p:nvSpPr>
        <p:spPr>
          <a:xfrm>
            <a:off x="1372791" y="771550"/>
            <a:ext cx="55816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solidFill>
                  <a:srgbClr val="5DA156"/>
                </a:solidFill>
                <a:latin typeface="Myriad Pro" pitchFamily="34" charset="0"/>
              </a:rPr>
              <a:t>项目主要功能</a:t>
            </a:r>
            <a:endParaRPr lang="en-US" sz="3200" b="1" dirty="0">
              <a:solidFill>
                <a:srgbClr val="E5AC3C"/>
              </a:solidFill>
              <a:latin typeface="Myriad Pro" pitchFamily="34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323528" y="319757"/>
            <a:ext cx="12618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小学生养成记</a:t>
            </a:r>
          </a:p>
        </p:txBody>
      </p:sp>
      <p:pic>
        <p:nvPicPr>
          <p:cNvPr id="14" name="Picture 10" descr="conclusio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9531" y="361269"/>
            <a:ext cx="1215518" cy="1230163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012" y="1863551"/>
            <a:ext cx="3744416" cy="250537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07861" y="3219822"/>
            <a:ext cx="2394831" cy="1252148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11086" y="3219822"/>
            <a:ext cx="2415954" cy="1252148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1087" y="1766606"/>
            <a:ext cx="2415954" cy="1353933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5920" y="1779887"/>
            <a:ext cx="2394831" cy="1340652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7757940" y="4803998"/>
            <a:ext cx="1296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南京师范大学</a:t>
            </a:r>
            <a:endParaRPr lang="zh-CN" altLang="en-US" sz="1400" dirty="0">
              <a:solidFill>
                <a:schemeClr val="bg1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2712</TotalTime>
  <Words>603</Words>
  <Application>Microsoft Office PowerPoint</Application>
  <PresentationFormat>全屏显示(16:9)</PresentationFormat>
  <Paragraphs>95</Paragraphs>
  <Slides>19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6" baseType="lpstr">
      <vt:lpstr>华文中宋</vt:lpstr>
      <vt:lpstr>宋体</vt:lpstr>
      <vt:lpstr>微软雅黑</vt:lpstr>
      <vt:lpstr>Arial</vt:lpstr>
      <vt:lpstr>Calibri</vt:lpstr>
      <vt:lpstr>Myriad Pro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abc</dc:creator>
  <cp:lastModifiedBy>john</cp:lastModifiedBy>
  <cp:revision>778</cp:revision>
  <dcterms:created xsi:type="dcterms:W3CDTF">2014-02-10T10:41:22Z</dcterms:created>
  <dcterms:modified xsi:type="dcterms:W3CDTF">2017-04-12T13:20:58Z</dcterms:modified>
</cp:coreProperties>
</file>

<file path=docProps/thumbnail.jpeg>
</file>